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65" r:id="rId5"/>
    <p:sldId id="278" r:id="rId6"/>
    <p:sldId id="293" r:id="rId7"/>
    <p:sldId id="311" r:id="rId8"/>
    <p:sldId id="279" r:id="rId9"/>
    <p:sldId id="280" r:id="rId10"/>
    <p:sldId id="281" r:id="rId11"/>
    <p:sldId id="294" r:id="rId12"/>
    <p:sldId id="299" r:id="rId13"/>
    <p:sldId id="295" r:id="rId14"/>
    <p:sldId id="298" r:id="rId15"/>
    <p:sldId id="296" r:id="rId16"/>
    <p:sldId id="297" r:id="rId17"/>
    <p:sldId id="301" r:id="rId18"/>
    <p:sldId id="302" r:id="rId19"/>
    <p:sldId id="304" r:id="rId20"/>
    <p:sldId id="303" r:id="rId21"/>
    <p:sldId id="282" r:id="rId22"/>
    <p:sldId id="284" r:id="rId23"/>
    <p:sldId id="285" r:id="rId24"/>
    <p:sldId id="286" r:id="rId25"/>
    <p:sldId id="287" r:id="rId26"/>
    <p:sldId id="288" r:id="rId27"/>
    <p:sldId id="290" r:id="rId28"/>
    <p:sldId id="305" r:id="rId29"/>
    <p:sldId id="306" r:id="rId30"/>
    <p:sldId id="300" r:id="rId31"/>
    <p:sldId id="307" r:id="rId32"/>
    <p:sldId id="308" r:id="rId33"/>
    <p:sldId id="309" r:id="rId34"/>
    <p:sldId id="310" r:id="rId35"/>
    <p:sldId id="312" r:id="rId36"/>
    <p:sldId id="259" r:id="rId37"/>
    <p:sldId id="277" r:id="rId38"/>
    <p:sldId id="276" r:id="rId39"/>
    <p:sldId id="263" r:id="rId40"/>
    <p:sldId id="266" r:id="rId41"/>
    <p:sldId id="267" r:id="rId42"/>
    <p:sldId id="268" r:id="rId43"/>
    <p:sldId id="269" r:id="rId44"/>
    <p:sldId id="270" r:id="rId45"/>
    <p:sldId id="271" r:id="rId46"/>
    <p:sldId id="272" r:id="rId47"/>
    <p:sldId id="273" r:id="rId48"/>
    <p:sldId id="274" r:id="rId49"/>
    <p:sldId id="275" r:id="rId50"/>
  </p:sldIdLst>
  <p:sldSz cx="9144000" cy="6858000" type="screen4x3"/>
  <p:notesSz cx="6858000" cy="9144000"/>
  <p:defaultTextStyle>
    <a:defPPr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007" autoAdjust="0"/>
  </p:normalViewPr>
  <p:slideViewPr>
    <p:cSldViewPr snapToGrid="0" snapToObjects="1">
      <p:cViewPr>
        <p:scale>
          <a:sx n="100" d="100"/>
          <a:sy n="100" d="100"/>
        </p:scale>
        <p:origin x="-1312" y="3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4CB54A-C106-B04F-BFA0-78813F02070F}" type="datetimeFigureOut">
              <a:rPr lang="ru-RU" smtClean="0"/>
              <a:t>12.05.19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Образец текста</a:t>
            </a:r>
          </a:p>
          <a:p>
            <a:pPr lvl="1"/>
            <a:r>
              <a:rPr lang="x-none" smtClean="0"/>
              <a:t>Второй уровень</a:t>
            </a:r>
          </a:p>
          <a:p>
            <a:pPr lvl="2"/>
            <a:r>
              <a:rPr lang="x-none" smtClean="0"/>
              <a:t>Третий уровень</a:t>
            </a:r>
          </a:p>
          <a:p>
            <a:pPr lvl="3"/>
            <a:r>
              <a:rPr lang="x-none" smtClean="0"/>
              <a:t>Четвертый уровень</a:t>
            </a:r>
          </a:p>
          <a:p>
            <a:pPr lvl="4"/>
            <a:r>
              <a:rPr lang="x-none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B8BA86-6F20-354C-99BD-6BF94F12D1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2898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B8BA86-6F20-354C-99BD-6BF94F12D108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0406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D6D63-C3A9-1641-BA23-2565A6A90C4C}" type="datetimeFigureOut">
              <a:rPr lang="ru-RU" smtClean="0"/>
              <a:t>12.05.19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4B675-1DF3-354E-B8B2-7811A654A2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4824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D6D63-C3A9-1641-BA23-2565A6A90C4C}" type="datetimeFigureOut">
              <a:rPr lang="ru-RU" smtClean="0"/>
              <a:t>12.05.19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4B675-1DF3-354E-B8B2-7811A654A2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2806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D6D63-C3A9-1641-BA23-2565A6A90C4C}" type="datetimeFigureOut">
              <a:rPr lang="ru-RU" smtClean="0"/>
              <a:t>12.05.19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4B675-1DF3-354E-B8B2-7811A654A2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8584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D6D63-C3A9-1641-BA23-2565A6A90C4C}" type="datetimeFigureOut">
              <a:rPr lang="ru-RU" smtClean="0"/>
              <a:t>12.05.19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4B675-1DF3-354E-B8B2-7811A654A2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6839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D6D63-C3A9-1641-BA23-2565A6A90C4C}" type="datetimeFigureOut">
              <a:rPr lang="ru-RU" smtClean="0"/>
              <a:t>12.05.19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4B675-1DF3-354E-B8B2-7811A654A2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1779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D6D63-C3A9-1641-BA23-2565A6A90C4C}" type="datetimeFigureOut">
              <a:rPr lang="ru-RU" smtClean="0"/>
              <a:t>12.05.19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4B675-1DF3-354E-B8B2-7811A654A2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5121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D6D63-C3A9-1641-BA23-2565A6A90C4C}" type="datetimeFigureOut">
              <a:rPr lang="ru-RU" smtClean="0"/>
              <a:t>12.05.19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4B675-1DF3-354E-B8B2-7811A654A2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9990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D6D63-C3A9-1641-BA23-2565A6A90C4C}" type="datetimeFigureOut">
              <a:rPr lang="ru-RU" smtClean="0"/>
              <a:t>12.05.19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4B675-1DF3-354E-B8B2-7811A654A2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4241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D6D63-C3A9-1641-BA23-2565A6A90C4C}" type="datetimeFigureOut">
              <a:rPr lang="ru-RU" smtClean="0"/>
              <a:t>12.05.19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4B675-1DF3-354E-B8B2-7811A654A2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0506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D6D63-C3A9-1641-BA23-2565A6A90C4C}" type="datetimeFigureOut">
              <a:rPr lang="ru-RU" smtClean="0"/>
              <a:t>12.05.19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4B675-1DF3-354E-B8B2-7811A654A2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3532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D6D63-C3A9-1641-BA23-2565A6A90C4C}" type="datetimeFigureOut">
              <a:rPr lang="ru-RU" smtClean="0"/>
              <a:t>12.05.19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4B675-1DF3-354E-B8B2-7811A654A2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2823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D6D63-C3A9-1641-BA23-2565A6A90C4C}" type="datetimeFigureOut">
              <a:rPr lang="ru-RU" smtClean="0"/>
              <a:t>12.05.19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E4B675-1DF3-354E-B8B2-7811A654A24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0436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4.png"/><Relationship Id="rId7" Type="http://schemas.openxmlformats.org/officeDocument/2006/relationships/image" Target="../media/image31.png"/><Relationship Id="rId8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4.pn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24.png"/><Relationship Id="rId6" Type="http://schemas.openxmlformats.org/officeDocument/2006/relationships/image" Target="../media/image27.pn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24.png"/><Relationship Id="rId6" Type="http://schemas.openxmlformats.org/officeDocument/2006/relationships/image" Target="../media/image27.pn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24.png"/><Relationship Id="rId6" Type="http://schemas.openxmlformats.org/officeDocument/2006/relationships/image" Target="../media/image27.pn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24.png"/><Relationship Id="rId6" Type="http://schemas.openxmlformats.org/officeDocument/2006/relationships/image" Target="../media/image27.pn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685800" y="937329"/>
            <a:ext cx="7772400" cy="2663122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Times New Roman"/>
                <a:cs typeface="Times New Roman"/>
              </a:rPr>
              <a:t>О полурешетке состояний процессов Linux</a:t>
            </a:r>
            <a:endParaRPr lang="ru-RU" dirty="0">
              <a:latin typeface="Times New Roman"/>
              <a:cs typeface="Times New Roman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5079720"/>
            <a:ext cx="6400800" cy="559080"/>
          </a:xfrm>
        </p:spPr>
        <p:txBody>
          <a:bodyPr>
            <a:normAutofit lnSpcReduction="10000"/>
          </a:bodyPr>
          <a:lstStyle/>
          <a:p>
            <a:pPr algn="r"/>
            <a:r>
              <a:rPr lang="ru-RU" dirty="0" smtClean="0">
                <a:solidFill>
                  <a:schemeClr val="tx1"/>
                </a:solidFill>
              </a:rPr>
              <a:t>Николай Ефанов, МФТИ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988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Промежуточные представления</a:t>
            </a:r>
            <a:endParaRPr lang="ru-RU" dirty="0"/>
          </a:p>
        </p:txBody>
      </p:sp>
      <p:pic>
        <p:nvPicPr>
          <p:cNvPr id="4" name="Содержимое 3" descr="Снимок экрана 2019-05-12 в 19.26.35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774" b="-30461"/>
          <a:stretch/>
        </p:blipFill>
        <p:spPr>
          <a:xfrm>
            <a:off x="127000" y="1214438"/>
            <a:ext cx="8902700" cy="4896142"/>
          </a:xfrm>
        </p:spPr>
      </p:pic>
      <p:pic>
        <p:nvPicPr>
          <p:cNvPr id="12" name="Изображение 11" descr="Снимок экрана 2019-05-12 в 19.32.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770" y="2584450"/>
            <a:ext cx="2019300" cy="501650"/>
          </a:xfrm>
          <a:prstGeom prst="rect">
            <a:avLst/>
          </a:prstGeom>
        </p:spPr>
      </p:pic>
      <p:pic>
        <p:nvPicPr>
          <p:cNvPr id="6" name="Изображение 5" descr="Снимок экрана 2019-05-12 в 19.32.5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00" y="3335338"/>
            <a:ext cx="2501900" cy="393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50100" y="2935228"/>
            <a:ext cx="28626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RU" sz="2000" dirty="0" err="1">
                <a:latin typeface="Arial"/>
                <a:cs typeface="Arial"/>
              </a:rPr>
              <a:t>U</a:t>
            </a:r>
            <a:endParaRPr lang="ru-RU" sz="2000" dirty="0">
              <a:latin typeface="Arial"/>
              <a:cs typeface="Arial"/>
            </a:endParaRPr>
          </a:p>
        </p:txBody>
      </p:sp>
      <p:sp>
        <p:nvSpPr>
          <p:cNvPr id="14" name="Стрелка вправо 13"/>
          <p:cNvSpPr/>
          <p:nvPr/>
        </p:nvSpPr>
        <p:spPr>
          <a:xfrm rot="10800000">
            <a:off x="6406034" y="3082930"/>
            <a:ext cx="647700" cy="174624"/>
          </a:xfrm>
          <a:prstGeom prst="rightArrow">
            <a:avLst/>
          </a:prstGeom>
          <a:solidFill>
            <a:schemeClr val="bg1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олилиния 14"/>
          <p:cNvSpPr/>
          <p:nvPr/>
        </p:nvSpPr>
        <p:spPr>
          <a:xfrm>
            <a:off x="4990121" y="1885951"/>
            <a:ext cx="1415913" cy="2000701"/>
          </a:xfrm>
          <a:custGeom>
            <a:avLst/>
            <a:gdLst>
              <a:gd name="connsiteX0" fmla="*/ 64479 w 1415913"/>
              <a:gd name="connsiteY0" fmla="*/ 323849 h 2000701"/>
              <a:gd name="connsiteX1" fmla="*/ 153379 w 1415913"/>
              <a:gd name="connsiteY1" fmla="*/ 184149 h 2000701"/>
              <a:gd name="connsiteX2" fmla="*/ 432779 w 1415913"/>
              <a:gd name="connsiteY2" fmla="*/ 19049 h 2000701"/>
              <a:gd name="connsiteX3" fmla="*/ 648679 w 1415913"/>
              <a:gd name="connsiteY3" fmla="*/ 6349 h 2000701"/>
              <a:gd name="connsiteX4" fmla="*/ 750279 w 1415913"/>
              <a:gd name="connsiteY4" fmla="*/ 44449 h 2000701"/>
              <a:gd name="connsiteX5" fmla="*/ 953479 w 1415913"/>
              <a:gd name="connsiteY5" fmla="*/ 95249 h 2000701"/>
              <a:gd name="connsiteX6" fmla="*/ 1169379 w 1415913"/>
              <a:gd name="connsiteY6" fmla="*/ 298449 h 2000701"/>
              <a:gd name="connsiteX7" fmla="*/ 1105879 w 1415913"/>
              <a:gd name="connsiteY7" fmla="*/ 641349 h 2000701"/>
              <a:gd name="connsiteX8" fmla="*/ 1334479 w 1415913"/>
              <a:gd name="connsiteY8" fmla="*/ 781049 h 2000701"/>
              <a:gd name="connsiteX9" fmla="*/ 1410679 w 1415913"/>
              <a:gd name="connsiteY9" fmla="*/ 1085849 h 2000701"/>
              <a:gd name="connsiteX10" fmla="*/ 1207479 w 1415913"/>
              <a:gd name="connsiteY10" fmla="*/ 1441449 h 2000701"/>
              <a:gd name="connsiteX11" fmla="*/ 1004279 w 1415913"/>
              <a:gd name="connsiteY11" fmla="*/ 1479549 h 2000701"/>
              <a:gd name="connsiteX12" fmla="*/ 1067779 w 1415913"/>
              <a:gd name="connsiteY12" fmla="*/ 1568449 h 2000701"/>
              <a:gd name="connsiteX13" fmla="*/ 991579 w 1415913"/>
              <a:gd name="connsiteY13" fmla="*/ 1873249 h 2000701"/>
              <a:gd name="connsiteX14" fmla="*/ 661379 w 1415913"/>
              <a:gd name="connsiteY14" fmla="*/ 2000249 h 2000701"/>
              <a:gd name="connsiteX15" fmla="*/ 267679 w 1415913"/>
              <a:gd name="connsiteY15" fmla="*/ 1835149 h 2000701"/>
              <a:gd name="connsiteX16" fmla="*/ 140679 w 1415913"/>
              <a:gd name="connsiteY16" fmla="*/ 1466849 h 2000701"/>
              <a:gd name="connsiteX17" fmla="*/ 191479 w 1415913"/>
              <a:gd name="connsiteY17" fmla="*/ 1339849 h 2000701"/>
              <a:gd name="connsiteX18" fmla="*/ 89879 w 1415913"/>
              <a:gd name="connsiteY18" fmla="*/ 1263649 h 2000701"/>
              <a:gd name="connsiteX19" fmla="*/ 979 w 1415913"/>
              <a:gd name="connsiteY19" fmla="*/ 1035049 h 2000701"/>
              <a:gd name="connsiteX20" fmla="*/ 51779 w 1415913"/>
              <a:gd name="connsiteY20" fmla="*/ 831849 h 2000701"/>
              <a:gd name="connsiteX21" fmla="*/ 191479 w 1415913"/>
              <a:gd name="connsiteY21" fmla="*/ 730249 h 2000701"/>
              <a:gd name="connsiteX22" fmla="*/ 216879 w 1415913"/>
              <a:gd name="connsiteY22" fmla="*/ 666749 h 2000701"/>
              <a:gd name="connsiteX23" fmla="*/ 77179 w 1415913"/>
              <a:gd name="connsiteY23" fmla="*/ 514349 h 2000701"/>
              <a:gd name="connsiteX24" fmla="*/ 89879 w 1415913"/>
              <a:gd name="connsiteY24" fmla="*/ 273049 h 2000701"/>
              <a:gd name="connsiteX25" fmla="*/ 77179 w 1415913"/>
              <a:gd name="connsiteY25" fmla="*/ 247649 h 2000701"/>
              <a:gd name="connsiteX26" fmla="*/ 64479 w 1415913"/>
              <a:gd name="connsiteY26" fmla="*/ 323849 h 2000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415913" h="2000701">
                <a:moveTo>
                  <a:pt x="64479" y="323849"/>
                </a:moveTo>
                <a:cubicBezTo>
                  <a:pt x="77179" y="313266"/>
                  <a:pt x="91996" y="234949"/>
                  <a:pt x="153379" y="184149"/>
                </a:cubicBezTo>
                <a:cubicBezTo>
                  <a:pt x="214762" y="133349"/>
                  <a:pt x="350229" y="48682"/>
                  <a:pt x="432779" y="19049"/>
                </a:cubicBezTo>
                <a:cubicBezTo>
                  <a:pt x="515329" y="-10584"/>
                  <a:pt x="595762" y="2116"/>
                  <a:pt x="648679" y="6349"/>
                </a:cubicBezTo>
                <a:cubicBezTo>
                  <a:pt x="701596" y="10582"/>
                  <a:pt x="699479" y="29632"/>
                  <a:pt x="750279" y="44449"/>
                </a:cubicBezTo>
                <a:cubicBezTo>
                  <a:pt x="801079" y="59266"/>
                  <a:pt x="883629" y="52916"/>
                  <a:pt x="953479" y="95249"/>
                </a:cubicBezTo>
                <a:cubicBezTo>
                  <a:pt x="1023329" y="137582"/>
                  <a:pt x="1143979" y="207432"/>
                  <a:pt x="1169379" y="298449"/>
                </a:cubicBezTo>
                <a:cubicBezTo>
                  <a:pt x="1194779" y="389466"/>
                  <a:pt x="1078362" y="560916"/>
                  <a:pt x="1105879" y="641349"/>
                </a:cubicBezTo>
                <a:cubicBezTo>
                  <a:pt x="1133396" y="721782"/>
                  <a:pt x="1283679" y="706966"/>
                  <a:pt x="1334479" y="781049"/>
                </a:cubicBezTo>
                <a:cubicBezTo>
                  <a:pt x="1385279" y="855132"/>
                  <a:pt x="1431846" y="975782"/>
                  <a:pt x="1410679" y="1085849"/>
                </a:cubicBezTo>
                <a:cubicBezTo>
                  <a:pt x="1389512" y="1195916"/>
                  <a:pt x="1275212" y="1375832"/>
                  <a:pt x="1207479" y="1441449"/>
                </a:cubicBezTo>
                <a:cubicBezTo>
                  <a:pt x="1139746" y="1507066"/>
                  <a:pt x="1027562" y="1458382"/>
                  <a:pt x="1004279" y="1479549"/>
                </a:cubicBezTo>
                <a:cubicBezTo>
                  <a:pt x="980996" y="1500716"/>
                  <a:pt x="1069896" y="1502832"/>
                  <a:pt x="1067779" y="1568449"/>
                </a:cubicBezTo>
                <a:cubicBezTo>
                  <a:pt x="1065662" y="1634066"/>
                  <a:pt x="1059312" y="1801282"/>
                  <a:pt x="991579" y="1873249"/>
                </a:cubicBezTo>
                <a:cubicBezTo>
                  <a:pt x="923846" y="1945216"/>
                  <a:pt x="782029" y="2006599"/>
                  <a:pt x="661379" y="2000249"/>
                </a:cubicBezTo>
                <a:cubicBezTo>
                  <a:pt x="540729" y="1993899"/>
                  <a:pt x="354462" y="1924049"/>
                  <a:pt x="267679" y="1835149"/>
                </a:cubicBezTo>
                <a:cubicBezTo>
                  <a:pt x="180896" y="1746249"/>
                  <a:pt x="153379" y="1549399"/>
                  <a:pt x="140679" y="1466849"/>
                </a:cubicBezTo>
                <a:cubicBezTo>
                  <a:pt x="127979" y="1384299"/>
                  <a:pt x="199946" y="1373716"/>
                  <a:pt x="191479" y="1339849"/>
                </a:cubicBezTo>
                <a:cubicBezTo>
                  <a:pt x="183012" y="1305982"/>
                  <a:pt x="121629" y="1314449"/>
                  <a:pt x="89879" y="1263649"/>
                </a:cubicBezTo>
                <a:cubicBezTo>
                  <a:pt x="58129" y="1212849"/>
                  <a:pt x="7329" y="1107016"/>
                  <a:pt x="979" y="1035049"/>
                </a:cubicBezTo>
                <a:cubicBezTo>
                  <a:pt x="-5371" y="963082"/>
                  <a:pt x="20029" y="882649"/>
                  <a:pt x="51779" y="831849"/>
                </a:cubicBezTo>
                <a:cubicBezTo>
                  <a:pt x="83529" y="781049"/>
                  <a:pt x="163962" y="757766"/>
                  <a:pt x="191479" y="730249"/>
                </a:cubicBezTo>
                <a:cubicBezTo>
                  <a:pt x="218996" y="702732"/>
                  <a:pt x="235929" y="702732"/>
                  <a:pt x="216879" y="666749"/>
                </a:cubicBezTo>
                <a:cubicBezTo>
                  <a:pt x="197829" y="630766"/>
                  <a:pt x="98346" y="579966"/>
                  <a:pt x="77179" y="514349"/>
                </a:cubicBezTo>
                <a:cubicBezTo>
                  <a:pt x="56012" y="448732"/>
                  <a:pt x="89879" y="317499"/>
                  <a:pt x="89879" y="273049"/>
                </a:cubicBezTo>
                <a:cubicBezTo>
                  <a:pt x="89879" y="228599"/>
                  <a:pt x="79296" y="239182"/>
                  <a:pt x="77179" y="247649"/>
                </a:cubicBezTo>
                <a:cubicBezTo>
                  <a:pt x="75062" y="256116"/>
                  <a:pt x="51779" y="334432"/>
                  <a:pt x="64479" y="323849"/>
                </a:cubicBezTo>
                <a:close/>
              </a:path>
            </a:pathLst>
          </a:cu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51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Анализ зависимостей</a:t>
            </a:r>
            <a:endParaRPr lang="ru-RU" dirty="0"/>
          </a:p>
        </p:txBody>
      </p:sp>
      <p:pic>
        <p:nvPicPr>
          <p:cNvPr id="6" name="Содержимое 5" descr="Снимок экрана 2019-05-13 в 23.23.1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60" b="-30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6656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Анализ зависимостей</a:t>
            </a:r>
            <a:endParaRPr lang="ru-RU" dirty="0"/>
          </a:p>
        </p:txBody>
      </p:sp>
      <p:pic>
        <p:nvPicPr>
          <p:cNvPr id="6" name="Содержимое 5" descr="Снимок экрана 2019-05-13 в 23.23.1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60" b="-3060"/>
          <a:stretch>
            <a:fillRect/>
          </a:stretch>
        </p:blipFill>
        <p:spPr/>
      </p:pic>
      <p:pic>
        <p:nvPicPr>
          <p:cNvPr id="3" name="Изображение 2" descr="Снимок экрана 2019-05-13 в 23.36.4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66721"/>
            <a:ext cx="8064500" cy="5103979"/>
          </a:xfrm>
          <a:prstGeom prst="rect">
            <a:avLst/>
          </a:prstGeom>
        </p:spPr>
      </p:pic>
      <p:pic>
        <p:nvPicPr>
          <p:cNvPr id="4" name="Изображение 3" descr="Снимок экрана 2019-05-13 в 23.41.4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1147115"/>
            <a:ext cx="8509000" cy="652944"/>
          </a:xfrm>
          <a:prstGeom prst="rect">
            <a:avLst/>
          </a:prstGeom>
          <a:ln>
            <a:solidFill>
              <a:srgbClr val="953735"/>
            </a:solidFill>
          </a:ln>
        </p:spPr>
      </p:pic>
    </p:spTree>
    <p:extLst>
      <p:ext uri="{BB962C8B-B14F-4D97-AF65-F5344CB8AC3E}">
        <p14:creationId xmlns:p14="http://schemas.microsoft.com/office/powerpoint/2010/main" val="3119071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Анализ зависимостей</a:t>
            </a:r>
            <a:endParaRPr lang="ru-RU" dirty="0"/>
          </a:p>
        </p:txBody>
      </p:sp>
      <p:pic>
        <p:nvPicPr>
          <p:cNvPr id="6" name="Содержимое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8229600" cy="3750468"/>
          </a:xfrm>
        </p:spPr>
      </p:pic>
      <p:pic>
        <p:nvPicPr>
          <p:cNvPr id="5" name="Изображение 4" descr="Снимок экрана 2019-05-13 в 23.36.4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00" y="4980205"/>
            <a:ext cx="2705100" cy="1712043"/>
          </a:xfrm>
          <a:prstGeom prst="rect">
            <a:avLst/>
          </a:prstGeom>
        </p:spPr>
      </p:pic>
      <p:sp>
        <p:nvSpPr>
          <p:cNvPr id="4" name="Равнобедренный треугольник 3"/>
          <p:cNvSpPr/>
          <p:nvPr/>
        </p:nvSpPr>
        <p:spPr>
          <a:xfrm>
            <a:off x="889000" y="5168106"/>
            <a:ext cx="4495800" cy="1421748"/>
          </a:xfrm>
          <a:prstGeom prst="triangle">
            <a:avLst>
              <a:gd name="adj" fmla="val 50282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Равнобедренный треугольник 6"/>
          <p:cNvSpPr/>
          <p:nvPr/>
        </p:nvSpPr>
        <p:spPr>
          <a:xfrm>
            <a:off x="2311400" y="5168106"/>
            <a:ext cx="2286000" cy="1066800"/>
          </a:xfrm>
          <a:prstGeom prst="triangle">
            <a:avLst>
              <a:gd name="adj" fmla="val 37641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rgbClr val="9BBB59"/>
                </a:solidFill>
              </a:ln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450" y="6220522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PID </a:t>
            </a:r>
            <a:r>
              <a:rPr lang="ru-RU" dirty="0" err="1" smtClean="0"/>
              <a:t>namespace</a:t>
            </a:r>
            <a:r>
              <a:rPr lang="ru-RU" dirty="0" smtClean="0"/>
              <a:t> 1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2673350" y="5858708"/>
            <a:ext cx="135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ru-RU" dirty="0" err="1" smtClean="0"/>
              <a:t>ession</a:t>
            </a:r>
            <a:r>
              <a:rPr lang="ru-RU" dirty="0" smtClean="0"/>
              <a:t> 1</a:t>
            </a:r>
            <a:endParaRPr lang="ru-RU" dirty="0"/>
          </a:p>
        </p:txBody>
      </p:sp>
      <p:sp>
        <p:nvSpPr>
          <p:cNvPr id="10" name="Равнобедренный треугольник 9"/>
          <p:cNvSpPr/>
          <p:nvPr/>
        </p:nvSpPr>
        <p:spPr>
          <a:xfrm>
            <a:off x="2686050" y="5472271"/>
            <a:ext cx="730250" cy="386437"/>
          </a:xfrm>
          <a:prstGeom prst="triangle">
            <a:avLst>
              <a:gd name="adj" fmla="val 37641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rgbClr val="C0504D"/>
                </a:solidFill>
              </a:ln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73350" y="5620384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  <a:r>
              <a:rPr lang="x-none" dirty="0" smtClean="0"/>
              <a:t>grp1  pgrp2</a:t>
            </a:r>
            <a:endParaRPr lang="ru-RU" dirty="0"/>
          </a:p>
        </p:txBody>
      </p:sp>
      <p:sp>
        <p:nvSpPr>
          <p:cNvPr id="12" name="Равнобедренный треугольник 11"/>
          <p:cNvSpPr/>
          <p:nvPr/>
        </p:nvSpPr>
        <p:spPr>
          <a:xfrm>
            <a:off x="3416300" y="5601850"/>
            <a:ext cx="730250" cy="386437"/>
          </a:xfrm>
          <a:prstGeom prst="triangle">
            <a:avLst>
              <a:gd name="adj" fmla="val 37641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Равнобедренный треугольник 13"/>
          <p:cNvSpPr/>
          <p:nvPr/>
        </p:nvSpPr>
        <p:spPr>
          <a:xfrm>
            <a:off x="3003550" y="6220522"/>
            <a:ext cx="2266950" cy="369332"/>
          </a:xfrm>
          <a:prstGeom prst="triangle">
            <a:avLst>
              <a:gd name="adj" fmla="val 37641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rgbClr val="9BBB59"/>
                </a:solidFill>
              </a:ln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03550" y="6228040"/>
            <a:ext cx="135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s</a:t>
            </a:r>
            <a:r>
              <a:rPr lang="ru-RU" dirty="0" err="1" smtClean="0"/>
              <a:t>ession</a:t>
            </a:r>
            <a:r>
              <a:rPr lang="ru-RU" dirty="0" smtClean="0"/>
              <a:t> 2</a:t>
            </a:r>
            <a:endParaRPr lang="ru-RU" dirty="0"/>
          </a:p>
        </p:txBody>
      </p:sp>
      <p:sp>
        <p:nvSpPr>
          <p:cNvPr id="16" name="Равнобедренный треугольник 15"/>
          <p:cNvSpPr/>
          <p:nvPr/>
        </p:nvSpPr>
        <p:spPr>
          <a:xfrm>
            <a:off x="4044950" y="6350000"/>
            <a:ext cx="730250" cy="223122"/>
          </a:xfrm>
          <a:prstGeom prst="triangle">
            <a:avLst>
              <a:gd name="adj" fmla="val 37641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3867150" y="6234906"/>
            <a:ext cx="181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 smtClean="0"/>
              <a:t>    pgrp3</a:t>
            </a:r>
            <a:endParaRPr lang="ru-RU" dirty="0"/>
          </a:p>
        </p:txBody>
      </p:sp>
      <p:sp>
        <p:nvSpPr>
          <p:cNvPr id="18" name="Овал 17"/>
          <p:cNvSpPr/>
          <p:nvPr/>
        </p:nvSpPr>
        <p:spPr>
          <a:xfrm>
            <a:off x="3089275" y="5168106"/>
            <a:ext cx="171450" cy="152082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3641725" y="5537556"/>
            <a:ext cx="171450" cy="152082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2863850" y="5408294"/>
            <a:ext cx="171450" cy="152082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4270375" y="6273959"/>
            <a:ext cx="171450" cy="152082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3762375" y="6144481"/>
            <a:ext cx="171450" cy="152082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5113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Анализ зависимостей</a:t>
            </a:r>
            <a:endParaRPr lang="ru-RU" dirty="0"/>
          </a:p>
        </p:txBody>
      </p:sp>
      <p:pic>
        <p:nvPicPr>
          <p:cNvPr id="6" name="Содержимое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8229600" cy="3750468"/>
          </a:xfrm>
        </p:spPr>
      </p:pic>
      <p:pic>
        <p:nvPicPr>
          <p:cNvPr id="3" name="Изображение 2" descr="Снимок экрана 2019-05-13 в 23.20.3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5655000"/>
            <a:ext cx="8686800" cy="61560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98177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Верхняя полурешетка зависимостей</a:t>
            </a:r>
            <a:endParaRPr lang="ru-RU" dirty="0"/>
          </a:p>
        </p:txBody>
      </p:sp>
      <p:pic>
        <p:nvPicPr>
          <p:cNvPr id="4" name="Содержимое 3" descr="Снимок экрана 2019-05-13 в 23.24.1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" b="955"/>
          <a:stretch>
            <a:fillRect/>
          </a:stretch>
        </p:blipFill>
        <p:spPr>
          <a:xfrm>
            <a:off x="457200" y="2065337"/>
            <a:ext cx="8229600" cy="4525963"/>
          </a:xfrm>
        </p:spPr>
      </p:pic>
      <p:pic>
        <p:nvPicPr>
          <p:cNvPr id="5" name="Изображение 4" descr="Снимок экрана 2019-05-13 в 23.24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179208"/>
            <a:ext cx="8686800" cy="687973"/>
          </a:xfrm>
          <a:prstGeom prst="rect">
            <a:avLst/>
          </a:prstGeom>
          <a:ln>
            <a:solidFill>
              <a:srgbClr val="953735"/>
            </a:solidFill>
          </a:ln>
        </p:spPr>
      </p:pic>
    </p:spTree>
    <p:extLst>
      <p:ext uri="{BB962C8B-B14F-4D97-AF65-F5344CB8AC3E}">
        <p14:creationId xmlns:p14="http://schemas.microsoft.com/office/powerpoint/2010/main" val="1640620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Верхняя полурешетка зависимостей</a:t>
            </a:r>
            <a:endParaRPr lang="ru-RU" dirty="0"/>
          </a:p>
        </p:txBody>
      </p:sp>
      <p:pic>
        <p:nvPicPr>
          <p:cNvPr id="5" name="Изображение 4" descr="Снимок экрана 2019-05-13 в 23.24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179208"/>
            <a:ext cx="8686800" cy="687973"/>
          </a:xfrm>
          <a:prstGeom prst="rect">
            <a:avLst/>
          </a:prstGeom>
          <a:ln>
            <a:solidFill>
              <a:srgbClr val="953735"/>
            </a:solidFill>
          </a:ln>
        </p:spPr>
      </p:pic>
      <p:pic>
        <p:nvPicPr>
          <p:cNvPr id="6" name="Содержимое 5" descr="Снимок экрана 2019-05-13 в 23.24.26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438" b="-24438"/>
          <a:stretch>
            <a:fillRect/>
          </a:stretch>
        </p:blipFill>
        <p:spPr>
          <a:xfrm>
            <a:off x="368300" y="1179208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2220550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Некоторые важные следствия</a:t>
            </a:r>
            <a:endParaRPr lang="ru-RU" dirty="0"/>
          </a:p>
        </p:txBody>
      </p:sp>
      <p:pic>
        <p:nvPicPr>
          <p:cNvPr id="4" name="Содержимое 3" descr="Снимок экрана 2019-05-14 в 10.25.3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886" b="-48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47318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Некоторые важные следствия</a:t>
            </a:r>
            <a:endParaRPr lang="ru-RU" dirty="0"/>
          </a:p>
        </p:txBody>
      </p:sp>
      <p:pic>
        <p:nvPicPr>
          <p:cNvPr id="4" name="Содержимое 3" descr="Снимок экрана 2019-05-14 в 10.25.5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98" b="-15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95657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Некоторые следствия: необходимость</a:t>
            </a:r>
            <a:endParaRPr lang="ru-RU" dirty="0"/>
          </a:p>
        </p:txBody>
      </p:sp>
      <p:pic>
        <p:nvPicPr>
          <p:cNvPr id="4" name="Содержимое 3" descr="Снимок экрана 2019-05-14 в 10.25.5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98" b="-1598"/>
          <a:stretch>
            <a:fillRect/>
          </a:stretch>
        </p:blipFill>
        <p:spPr/>
      </p:pic>
      <p:pic>
        <p:nvPicPr>
          <p:cNvPr id="3" name="Изображение 2" descr="Снимок экрана 2019-05-14 в 10.28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4197324"/>
            <a:ext cx="8890000" cy="901649"/>
          </a:xfrm>
          <a:prstGeom prst="rect">
            <a:avLst/>
          </a:prstGeom>
          <a:ln>
            <a:solidFill>
              <a:srgbClr val="953735"/>
            </a:solidFill>
          </a:ln>
        </p:spPr>
      </p:pic>
      <p:cxnSp>
        <p:nvCxnSpPr>
          <p:cNvPr id="6" name="Прямая со стрелкой 5"/>
          <p:cNvCxnSpPr/>
          <p:nvPr/>
        </p:nvCxnSpPr>
        <p:spPr>
          <a:xfrm>
            <a:off x="114300" y="5098973"/>
            <a:ext cx="444500" cy="463627"/>
          </a:xfrm>
          <a:prstGeom prst="straightConnector1">
            <a:avLst/>
          </a:prstGeom>
          <a:ln>
            <a:solidFill>
              <a:srgbClr val="95373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/>
          <p:nvPr/>
        </p:nvCxnSpPr>
        <p:spPr>
          <a:xfrm flipH="1">
            <a:off x="8585200" y="5098973"/>
            <a:ext cx="419100" cy="463627"/>
          </a:xfrm>
          <a:prstGeom prst="straightConnector1">
            <a:avLst/>
          </a:prstGeom>
          <a:ln>
            <a:solidFill>
              <a:srgbClr val="95373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808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0119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Times"/>
                <a:cs typeface="Times"/>
              </a:rPr>
              <a:t>Сохранение/восстановление состояния среды исполнения</a:t>
            </a:r>
            <a:endParaRPr lang="ru-RU" dirty="0">
              <a:latin typeface="Times"/>
              <a:cs typeface="Times"/>
            </a:endParaRPr>
          </a:p>
        </p:txBody>
      </p:sp>
      <p:pic>
        <p:nvPicPr>
          <p:cNvPr id="4" name="Изображение 3" descr="Снимок экрана 2018-05-25 в 22.51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346" y="2063999"/>
            <a:ext cx="6395886" cy="336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693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Изображение 18" descr="Снимок экрана 2019-05-13 в 14.28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822" y="4481095"/>
            <a:ext cx="206491" cy="21775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Предложение (достаточность)</a:t>
            </a:r>
            <a:endParaRPr lang="ru-RU" dirty="0"/>
          </a:p>
        </p:txBody>
      </p:sp>
      <p:pic>
        <p:nvPicPr>
          <p:cNvPr id="4" name="Содержимое 3" descr="Снимок экрана 2019-05-14 в 10.31.24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618" b="-49618"/>
          <a:stretch>
            <a:fillRect/>
          </a:stretch>
        </p:blipFill>
        <p:spPr>
          <a:xfrm>
            <a:off x="457200" y="274638"/>
            <a:ext cx="8229600" cy="4525963"/>
          </a:xfrm>
        </p:spPr>
      </p:pic>
      <p:sp>
        <p:nvSpPr>
          <p:cNvPr id="5" name="Овал 4"/>
          <p:cNvSpPr/>
          <p:nvPr/>
        </p:nvSpPr>
        <p:spPr>
          <a:xfrm>
            <a:off x="6254426" y="4692651"/>
            <a:ext cx="203200" cy="215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6254426" y="5111751"/>
            <a:ext cx="203200" cy="215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6927526" y="4692651"/>
            <a:ext cx="203200" cy="215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7740326" y="4692651"/>
            <a:ext cx="203200" cy="215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единительная линия 8"/>
          <p:cNvCxnSpPr>
            <a:stCxn id="5" idx="7"/>
          </p:cNvCxnSpPr>
          <p:nvPr/>
        </p:nvCxnSpPr>
        <p:spPr>
          <a:xfrm flipV="1">
            <a:off x="6427868" y="4191133"/>
            <a:ext cx="516716" cy="53313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>
            <a:endCxn id="7" idx="0"/>
          </p:cNvCxnSpPr>
          <p:nvPr/>
        </p:nvCxnSpPr>
        <p:spPr>
          <a:xfrm>
            <a:off x="7016426" y="4222751"/>
            <a:ext cx="12700" cy="4699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7088268" y="4191133"/>
            <a:ext cx="681816" cy="53313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>
            <a:endCxn id="6" idx="0"/>
          </p:cNvCxnSpPr>
          <p:nvPr/>
        </p:nvCxnSpPr>
        <p:spPr>
          <a:xfrm>
            <a:off x="6356026" y="4908551"/>
            <a:ext cx="0" cy="2032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>
            <a:stCxn id="6" idx="5"/>
          </p:cNvCxnSpPr>
          <p:nvPr/>
        </p:nvCxnSpPr>
        <p:spPr>
          <a:xfrm>
            <a:off x="6427868" y="5296033"/>
            <a:ext cx="575858" cy="38721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7029126" y="4908551"/>
            <a:ext cx="38100" cy="7620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/>
          <p:cNvCxnSpPr/>
          <p:nvPr/>
        </p:nvCxnSpPr>
        <p:spPr>
          <a:xfrm flipH="1">
            <a:off x="7139068" y="4876933"/>
            <a:ext cx="631016" cy="82523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Изображение 15" descr="Снимок экрана 2019-05-13 в 9.48.1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716" y="4282127"/>
            <a:ext cx="520700" cy="317500"/>
          </a:xfrm>
          <a:prstGeom prst="rect">
            <a:avLst/>
          </a:prstGeom>
        </p:spPr>
      </p:pic>
      <p:pic>
        <p:nvPicPr>
          <p:cNvPr id="17" name="Изображение 16" descr="Снимок экрана 2019-05-13 в 14.28.1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889" y="4445769"/>
            <a:ext cx="153685" cy="192618"/>
          </a:xfrm>
          <a:prstGeom prst="rect">
            <a:avLst/>
          </a:prstGeom>
        </p:spPr>
      </p:pic>
      <p:pic>
        <p:nvPicPr>
          <p:cNvPr id="18" name="Изображение 17" descr="Снимок экрана 2019-05-13 в 14.33.2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725" y="5405821"/>
            <a:ext cx="199633" cy="171450"/>
          </a:xfrm>
          <a:prstGeom prst="rect">
            <a:avLst/>
          </a:prstGeom>
        </p:spPr>
      </p:pic>
      <p:sp>
        <p:nvSpPr>
          <p:cNvPr id="20" name="Овал 19"/>
          <p:cNvSpPr/>
          <p:nvPr/>
        </p:nvSpPr>
        <p:spPr>
          <a:xfrm>
            <a:off x="6986668" y="5670551"/>
            <a:ext cx="203200" cy="215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6914826" y="4066227"/>
            <a:ext cx="203200" cy="215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2" name="Изображение 21" descr="Снимок экрана 2019-05-13 в 14.28.5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313" y="5647927"/>
            <a:ext cx="209737" cy="238524"/>
          </a:xfrm>
          <a:prstGeom prst="rect">
            <a:avLst/>
          </a:prstGeom>
        </p:spPr>
      </p:pic>
      <p:pic>
        <p:nvPicPr>
          <p:cNvPr id="23" name="Изображение 22" descr="Снимок экрана 2019-05-13 в 14.28.29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868" y="3933989"/>
            <a:ext cx="379332" cy="25288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96900" y="5577271"/>
            <a:ext cx="5557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imes New Roman"/>
                <a:cs typeface="Times New Roman"/>
              </a:rPr>
              <a:t>Рассмотрим свойства подмножества из предложения</a:t>
            </a:r>
          </a:p>
          <a:p>
            <a:r>
              <a:rPr lang="ru-RU" dirty="0" smtClean="0">
                <a:latin typeface="Times New Roman"/>
                <a:cs typeface="Times New Roman"/>
              </a:rPr>
              <a:t>(такое подмножество мы называем </a:t>
            </a:r>
            <a:r>
              <a:rPr lang="ru-RU" dirty="0" err="1" smtClean="0">
                <a:latin typeface="Times New Roman"/>
                <a:cs typeface="Times New Roman"/>
              </a:rPr>
              <a:t>реконструктором</a:t>
            </a:r>
            <a:r>
              <a:rPr lang="ru-RU" dirty="0" smtClean="0">
                <a:latin typeface="Times New Roman"/>
                <a:cs typeface="Times New Roman"/>
              </a:rPr>
              <a:t>):</a:t>
            </a:r>
            <a:endParaRPr lang="ru-RU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638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Свойства </a:t>
            </a:r>
            <a:r>
              <a:rPr lang="ru-RU" dirty="0" err="1" smtClean="0"/>
              <a:t>реконструктора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Полная решётка</a:t>
            </a:r>
          </a:p>
        </p:txBody>
      </p:sp>
      <p:sp>
        <p:nvSpPr>
          <p:cNvPr id="4" name="Овал 3"/>
          <p:cNvSpPr/>
          <p:nvPr/>
        </p:nvSpPr>
        <p:spPr>
          <a:xfrm>
            <a:off x="6417858" y="1714764"/>
            <a:ext cx="203200" cy="215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5770158" y="2400564"/>
            <a:ext cx="203200" cy="215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5770158" y="2819664"/>
            <a:ext cx="203200" cy="215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6489700" y="3378464"/>
            <a:ext cx="203200" cy="215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6443258" y="2400564"/>
            <a:ext cx="203200" cy="215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7256058" y="2400564"/>
            <a:ext cx="203200" cy="215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единительная линия 10"/>
          <p:cNvCxnSpPr>
            <a:stCxn id="5" idx="7"/>
          </p:cNvCxnSpPr>
          <p:nvPr/>
        </p:nvCxnSpPr>
        <p:spPr>
          <a:xfrm flipV="1">
            <a:off x="5943600" y="1899046"/>
            <a:ext cx="516716" cy="5331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>
            <a:endCxn id="8" idx="0"/>
          </p:cNvCxnSpPr>
          <p:nvPr/>
        </p:nvCxnSpPr>
        <p:spPr>
          <a:xfrm>
            <a:off x="6532158" y="1930664"/>
            <a:ext cx="12700" cy="469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>
            <a:off x="6604000" y="1899046"/>
            <a:ext cx="681816" cy="5331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>
            <a:endCxn id="6" idx="0"/>
          </p:cNvCxnSpPr>
          <p:nvPr/>
        </p:nvCxnSpPr>
        <p:spPr>
          <a:xfrm>
            <a:off x="5871758" y="2616464"/>
            <a:ext cx="0" cy="203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>
            <a:stCxn id="6" idx="5"/>
          </p:cNvCxnSpPr>
          <p:nvPr/>
        </p:nvCxnSpPr>
        <p:spPr>
          <a:xfrm>
            <a:off x="5943600" y="3003946"/>
            <a:ext cx="575858" cy="387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>
            <a:off x="6544858" y="2616464"/>
            <a:ext cx="381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/>
        </p:nvCxnSpPr>
        <p:spPr>
          <a:xfrm flipH="1">
            <a:off x="6654800" y="2584846"/>
            <a:ext cx="631016" cy="8252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Изображение 34" descr="Снимок экрана 2019-05-13 в 14.28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131" y="3701109"/>
            <a:ext cx="209737" cy="238524"/>
          </a:xfrm>
          <a:prstGeom prst="rect">
            <a:avLst/>
          </a:prstGeom>
        </p:spPr>
      </p:pic>
      <p:pic>
        <p:nvPicPr>
          <p:cNvPr id="36" name="Изображение 35" descr="Снимок экрана 2019-05-13 в 9.48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448" y="1990040"/>
            <a:ext cx="520700" cy="317500"/>
          </a:xfrm>
          <a:prstGeom prst="rect">
            <a:avLst/>
          </a:prstGeom>
        </p:spPr>
      </p:pic>
      <p:pic>
        <p:nvPicPr>
          <p:cNvPr id="37" name="Изображение 36" descr="Снимок экрана 2019-05-13 в 14.28.1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621" y="2153682"/>
            <a:ext cx="153685" cy="192618"/>
          </a:xfrm>
          <a:prstGeom prst="rect">
            <a:avLst/>
          </a:prstGeom>
        </p:spPr>
      </p:pic>
      <p:pic>
        <p:nvPicPr>
          <p:cNvPr id="38" name="Изображение 37" descr="Снимок экрана 2019-05-13 в 14.33.2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457" y="3113734"/>
            <a:ext cx="199633" cy="171450"/>
          </a:xfrm>
          <a:prstGeom prst="rect">
            <a:avLst/>
          </a:prstGeom>
        </p:spPr>
      </p:pic>
      <p:pic>
        <p:nvPicPr>
          <p:cNvPr id="39" name="Изображение 38" descr="Снимок экрана 2019-05-13 в 14.28.4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554" y="2189008"/>
            <a:ext cx="206491" cy="217754"/>
          </a:xfrm>
          <a:prstGeom prst="rect">
            <a:avLst/>
          </a:prstGeom>
        </p:spPr>
      </p:pic>
      <p:pic>
        <p:nvPicPr>
          <p:cNvPr id="40" name="Изображение 39" descr="Снимок экрана 2019-05-14 в 10.16.5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" y="3701109"/>
            <a:ext cx="8953500" cy="2998839"/>
          </a:xfrm>
          <a:prstGeom prst="rect">
            <a:avLst/>
          </a:prstGeom>
          <a:ln>
            <a:solidFill>
              <a:srgbClr val="953735"/>
            </a:solidFill>
          </a:ln>
        </p:spPr>
      </p:pic>
      <p:pic>
        <p:nvPicPr>
          <p:cNvPr id="41" name="Изображение 40" descr="Снимок экрана 2019-05-13 в 14.28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788" y="3355840"/>
            <a:ext cx="209737" cy="238524"/>
          </a:xfrm>
          <a:prstGeom prst="rect">
            <a:avLst/>
          </a:prstGeom>
        </p:spPr>
      </p:pic>
      <p:pic>
        <p:nvPicPr>
          <p:cNvPr id="42" name="Изображение 41" descr="Снимок экрана 2019-05-13 в 14.28.29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174" y="1588320"/>
            <a:ext cx="379332" cy="25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69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Свойства </a:t>
            </a:r>
            <a:r>
              <a:rPr lang="ru-RU" dirty="0" err="1" smtClean="0"/>
              <a:t>реконструктора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Полная решётка</a:t>
            </a:r>
          </a:p>
          <a:p>
            <a:r>
              <a:rPr lang="ru-RU" dirty="0" err="1"/>
              <a:t>Немодулярная</a:t>
            </a:r>
            <a:endParaRPr lang="ru-RU" dirty="0"/>
          </a:p>
          <a:p>
            <a:r>
              <a:rPr lang="ru-RU" dirty="0" err="1" smtClean="0"/>
              <a:t>Недистрибутивная</a:t>
            </a:r>
            <a:endParaRPr lang="ru-RU" dirty="0" smtClean="0"/>
          </a:p>
        </p:txBody>
      </p:sp>
      <p:sp>
        <p:nvSpPr>
          <p:cNvPr id="18" name="Овал 17"/>
          <p:cNvSpPr/>
          <p:nvPr/>
        </p:nvSpPr>
        <p:spPr>
          <a:xfrm>
            <a:off x="5630458" y="1677720"/>
            <a:ext cx="203200" cy="215900"/>
          </a:xfrm>
          <a:prstGeom prst="ellipse">
            <a:avLst/>
          </a:prstGeom>
          <a:solidFill>
            <a:schemeClr val="accent2"/>
          </a:solidFill>
          <a:ln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4982758" y="2350820"/>
            <a:ext cx="203200" cy="215900"/>
          </a:xfrm>
          <a:prstGeom prst="ellipse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4982758" y="2782620"/>
            <a:ext cx="203200" cy="215900"/>
          </a:xfrm>
          <a:prstGeom prst="ellipse">
            <a:avLst/>
          </a:prstGeom>
          <a:solidFill>
            <a:srgbClr val="C0504D"/>
          </a:solidFill>
          <a:ln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5702300" y="3341420"/>
            <a:ext cx="203200" cy="21590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5655858" y="2363520"/>
            <a:ext cx="203200" cy="215900"/>
          </a:xfrm>
          <a:prstGeom prst="ellipse">
            <a:avLst/>
          </a:prstGeom>
          <a:solidFill>
            <a:schemeClr val="accent2"/>
          </a:solidFill>
          <a:ln>
            <a:solidFill>
              <a:srgbClr val="C0504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6498416" y="2363520"/>
            <a:ext cx="203200" cy="215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 flipV="1">
            <a:off x="5156200" y="1862002"/>
            <a:ext cx="516716" cy="533136"/>
          </a:xfrm>
          <a:prstGeom prst="line">
            <a:avLst/>
          </a:pr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>
            <a:endCxn id="24" idx="0"/>
          </p:cNvCxnSpPr>
          <p:nvPr/>
        </p:nvCxnSpPr>
        <p:spPr>
          <a:xfrm>
            <a:off x="5744758" y="1893620"/>
            <a:ext cx="12700" cy="469900"/>
          </a:xfrm>
          <a:prstGeom prst="line">
            <a:avLst/>
          </a:pr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/>
          <p:nvPr/>
        </p:nvCxnSpPr>
        <p:spPr>
          <a:xfrm>
            <a:off x="5816600" y="1862002"/>
            <a:ext cx="681816" cy="5331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/>
          <p:nvPr/>
        </p:nvCxnSpPr>
        <p:spPr>
          <a:xfrm>
            <a:off x="5084358" y="2579420"/>
            <a:ext cx="0" cy="203200"/>
          </a:xfrm>
          <a:prstGeom prst="line">
            <a:avLst/>
          </a:pr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/>
          <p:nvPr/>
        </p:nvCxnSpPr>
        <p:spPr>
          <a:xfrm>
            <a:off x="5156200" y="2966902"/>
            <a:ext cx="575858" cy="387218"/>
          </a:xfrm>
          <a:prstGeom prst="line">
            <a:avLst/>
          </a:pr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/>
          <p:nvPr/>
        </p:nvCxnSpPr>
        <p:spPr>
          <a:xfrm>
            <a:off x="5757458" y="2579420"/>
            <a:ext cx="38100" cy="762000"/>
          </a:xfrm>
          <a:prstGeom prst="line">
            <a:avLst/>
          </a:prstGeom>
          <a:ln>
            <a:solidFill>
              <a:srgbClr val="C0504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 flipH="1">
            <a:off x="5867400" y="2547802"/>
            <a:ext cx="631016" cy="8252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Овал 35"/>
          <p:cNvSpPr/>
          <p:nvPr/>
        </p:nvSpPr>
        <p:spPr>
          <a:xfrm>
            <a:off x="6871074" y="2319202"/>
            <a:ext cx="203200" cy="215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36"/>
          <p:cNvSpPr/>
          <p:nvPr/>
        </p:nvSpPr>
        <p:spPr>
          <a:xfrm>
            <a:off x="6871074" y="2738302"/>
            <a:ext cx="203200" cy="215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/>
          <p:cNvSpPr/>
          <p:nvPr/>
        </p:nvSpPr>
        <p:spPr>
          <a:xfrm>
            <a:off x="7590616" y="3297102"/>
            <a:ext cx="203200" cy="215900"/>
          </a:xfrm>
          <a:prstGeom prst="ellipse">
            <a:avLst/>
          </a:prstGeom>
          <a:solidFill>
            <a:srgbClr val="4F81BD"/>
          </a:solidFill>
          <a:ln>
            <a:solidFill>
              <a:srgbClr val="558ED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/>
          <p:cNvSpPr/>
          <p:nvPr/>
        </p:nvSpPr>
        <p:spPr>
          <a:xfrm>
            <a:off x="7544174" y="2319202"/>
            <a:ext cx="203200" cy="215900"/>
          </a:xfrm>
          <a:prstGeom prst="ellipse">
            <a:avLst/>
          </a:prstGeom>
          <a:solidFill>
            <a:srgbClr val="4F81BD"/>
          </a:solidFill>
          <a:ln>
            <a:solidFill>
              <a:srgbClr val="558ED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/>
          <p:cNvSpPr/>
          <p:nvPr/>
        </p:nvSpPr>
        <p:spPr>
          <a:xfrm>
            <a:off x="8386732" y="2319202"/>
            <a:ext cx="203200" cy="215900"/>
          </a:xfrm>
          <a:prstGeom prst="ellipse">
            <a:avLst/>
          </a:prstGeom>
          <a:solidFill>
            <a:schemeClr val="accent1"/>
          </a:solidFill>
          <a:ln>
            <a:solidFill>
              <a:srgbClr val="558ED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1" name="Прямая соединительная линия 40"/>
          <p:cNvCxnSpPr>
            <a:stCxn id="36" idx="7"/>
          </p:cNvCxnSpPr>
          <p:nvPr/>
        </p:nvCxnSpPr>
        <p:spPr>
          <a:xfrm flipV="1">
            <a:off x="7044516" y="1817684"/>
            <a:ext cx="516716" cy="53313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>
            <a:endCxn id="39" idx="0"/>
          </p:cNvCxnSpPr>
          <p:nvPr/>
        </p:nvCxnSpPr>
        <p:spPr>
          <a:xfrm>
            <a:off x="7633074" y="1849302"/>
            <a:ext cx="12700" cy="469900"/>
          </a:xfrm>
          <a:prstGeom prst="line">
            <a:avLst/>
          </a:prstGeom>
          <a:ln>
            <a:solidFill>
              <a:srgbClr val="558ED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/>
          <p:cNvCxnSpPr/>
          <p:nvPr/>
        </p:nvCxnSpPr>
        <p:spPr>
          <a:xfrm>
            <a:off x="7704916" y="1817684"/>
            <a:ext cx="681816" cy="533136"/>
          </a:xfrm>
          <a:prstGeom prst="line">
            <a:avLst/>
          </a:prstGeom>
          <a:ln>
            <a:solidFill>
              <a:srgbClr val="558ED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>
            <a:endCxn id="37" idx="0"/>
          </p:cNvCxnSpPr>
          <p:nvPr/>
        </p:nvCxnSpPr>
        <p:spPr>
          <a:xfrm>
            <a:off x="6972674" y="2535102"/>
            <a:ext cx="0" cy="2032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>
            <a:stCxn id="37" idx="5"/>
          </p:cNvCxnSpPr>
          <p:nvPr/>
        </p:nvCxnSpPr>
        <p:spPr>
          <a:xfrm>
            <a:off x="7044516" y="2922584"/>
            <a:ext cx="575858" cy="387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/>
          <p:cNvCxnSpPr/>
          <p:nvPr/>
        </p:nvCxnSpPr>
        <p:spPr>
          <a:xfrm>
            <a:off x="7645774" y="2535102"/>
            <a:ext cx="38100" cy="762000"/>
          </a:xfrm>
          <a:prstGeom prst="line">
            <a:avLst/>
          </a:prstGeom>
          <a:ln>
            <a:solidFill>
              <a:srgbClr val="558ED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/>
          <p:nvPr/>
        </p:nvCxnSpPr>
        <p:spPr>
          <a:xfrm flipH="1">
            <a:off x="7755716" y="2503484"/>
            <a:ext cx="631016" cy="825236"/>
          </a:xfrm>
          <a:prstGeom prst="line">
            <a:avLst/>
          </a:prstGeom>
          <a:ln>
            <a:solidFill>
              <a:srgbClr val="558ED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Овал 47"/>
          <p:cNvSpPr/>
          <p:nvPr/>
        </p:nvSpPr>
        <p:spPr>
          <a:xfrm>
            <a:off x="7531474" y="1677720"/>
            <a:ext cx="203200" cy="215900"/>
          </a:xfrm>
          <a:prstGeom prst="ellipse">
            <a:avLst/>
          </a:prstGeom>
          <a:solidFill>
            <a:srgbClr val="4F81BD"/>
          </a:solidFill>
          <a:ln>
            <a:solidFill>
              <a:srgbClr val="558ED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2310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Изображение 61" descr="Снимок экрана 2019-05-13 в 9.48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058" y="2425091"/>
            <a:ext cx="520700" cy="317500"/>
          </a:xfrm>
          <a:prstGeom prst="rect">
            <a:avLst/>
          </a:prstGeom>
        </p:spPr>
      </p:pic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Свойства </a:t>
            </a:r>
            <a:r>
              <a:rPr lang="ru-RU" dirty="0" err="1" smtClean="0"/>
              <a:t>реконструктора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Полная решётка</a:t>
            </a:r>
          </a:p>
          <a:p>
            <a:r>
              <a:rPr lang="ru-RU" dirty="0" err="1"/>
              <a:t>Немодулярная</a:t>
            </a:r>
            <a:endParaRPr lang="ru-RU" dirty="0"/>
          </a:p>
          <a:p>
            <a:r>
              <a:rPr lang="ru-RU" dirty="0" err="1" smtClean="0"/>
              <a:t>Недистрибутивная</a:t>
            </a:r>
            <a:endParaRPr lang="ru-RU" dirty="0" smtClean="0"/>
          </a:p>
          <a:p>
            <a:r>
              <a:rPr lang="ru-RU" dirty="0" smtClean="0"/>
              <a:t>«</a:t>
            </a:r>
            <a:r>
              <a:rPr lang="ru-RU" dirty="0" err="1" smtClean="0"/>
              <a:t>Gen</a:t>
            </a:r>
            <a:r>
              <a:rPr lang="ru-RU" dirty="0" smtClean="0"/>
              <a:t>» - множество {</a:t>
            </a:r>
            <a:r>
              <a:rPr lang="ru-RU" dirty="0" err="1" smtClean="0"/>
              <a:t>v</a:t>
            </a:r>
            <a:r>
              <a:rPr lang="ru-RU" dirty="0"/>
              <a:t>(</a:t>
            </a:r>
            <a:r>
              <a:rPr lang="ru-RU" dirty="0" err="1" smtClean="0"/>
              <a:t>new</a:t>
            </a:r>
            <a:r>
              <a:rPr lang="ru-RU" dirty="0" smtClean="0"/>
              <a:t>),</a:t>
            </a:r>
            <a:r>
              <a:rPr lang="ru-RU" dirty="0" err="1" smtClean="0"/>
              <a:t>c,w</a:t>
            </a:r>
            <a:r>
              <a:rPr lang="ru-RU" dirty="0" smtClean="0"/>
              <a:t>}</a:t>
            </a:r>
          </a:p>
        </p:txBody>
      </p:sp>
      <p:sp>
        <p:nvSpPr>
          <p:cNvPr id="33" name="Овал 32"/>
          <p:cNvSpPr/>
          <p:nvPr/>
        </p:nvSpPr>
        <p:spPr>
          <a:xfrm>
            <a:off x="6417858" y="1714764"/>
            <a:ext cx="203200" cy="215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/>
          <p:cNvSpPr/>
          <p:nvPr/>
        </p:nvSpPr>
        <p:spPr>
          <a:xfrm>
            <a:off x="5770158" y="2400564"/>
            <a:ext cx="203200" cy="215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/>
          <p:cNvSpPr/>
          <p:nvPr/>
        </p:nvSpPr>
        <p:spPr>
          <a:xfrm>
            <a:off x="5770158" y="2819664"/>
            <a:ext cx="203200" cy="215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Овал 50"/>
          <p:cNvSpPr/>
          <p:nvPr/>
        </p:nvSpPr>
        <p:spPr>
          <a:xfrm>
            <a:off x="6489700" y="3378464"/>
            <a:ext cx="203200" cy="215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Овал 51"/>
          <p:cNvSpPr/>
          <p:nvPr/>
        </p:nvSpPr>
        <p:spPr>
          <a:xfrm>
            <a:off x="6443258" y="2400564"/>
            <a:ext cx="203200" cy="215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Овал 52"/>
          <p:cNvSpPr/>
          <p:nvPr/>
        </p:nvSpPr>
        <p:spPr>
          <a:xfrm>
            <a:off x="7256058" y="2400564"/>
            <a:ext cx="203200" cy="215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4" name="Прямая соединительная линия 53"/>
          <p:cNvCxnSpPr>
            <a:stCxn id="49" idx="7"/>
          </p:cNvCxnSpPr>
          <p:nvPr/>
        </p:nvCxnSpPr>
        <p:spPr>
          <a:xfrm flipV="1">
            <a:off x="5943600" y="1899046"/>
            <a:ext cx="516716" cy="5331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/>
          <p:cNvCxnSpPr>
            <a:endCxn id="52" idx="0"/>
          </p:cNvCxnSpPr>
          <p:nvPr/>
        </p:nvCxnSpPr>
        <p:spPr>
          <a:xfrm>
            <a:off x="6532158" y="1930664"/>
            <a:ext cx="12700" cy="469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/>
          <p:cNvCxnSpPr/>
          <p:nvPr/>
        </p:nvCxnSpPr>
        <p:spPr>
          <a:xfrm>
            <a:off x="6604000" y="1899046"/>
            <a:ext cx="681816" cy="5331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/>
          <p:cNvCxnSpPr>
            <a:endCxn id="50" idx="0"/>
          </p:cNvCxnSpPr>
          <p:nvPr/>
        </p:nvCxnSpPr>
        <p:spPr>
          <a:xfrm>
            <a:off x="5871758" y="2616464"/>
            <a:ext cx="0" cy="203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/>
          <p:cNvCxnSpPr>
            <a:stCxn id="50" idx="5"/>
          </p:cNvCxnSpPr>
          <p:nvPr/>
        </p:nvCxnSpPr>
        <p:spPr>
          <a:xfrm>
            <a:off x="5943600" y="3003946"/>
            <a:ext cx="575858" cy="387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единительная линия 58"/>
          <p:cNvCxnSpPr/>
          <p:nvPr/>
        </p:nvCxnSpPr>
        <p:spPr>
          <a:xfrm>
            <a:off x="6544858" y="2616464"/>
            <a:ext cx="381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единительная линия 59"/>
          <p:cNvCxnSpPr/>
          <p:nvPr/>
        </p:nvCxnSpPr>
        <p:spPr>
          <a:xfrm flipH="1">
            <a:off x="6654800" y="2584846"/>
            <a:ext cx="631016" cy="8252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Скругленный прямоугольник 3"/>
          <p:cNvSpPr/>
          <p:nvPr/>
        </p:nvSpPr>
        <p:spPr>
          <a:xfrm>
            <a:off x="5283200" y="2133600"/>
            <a:ext cx="2565400" cy="10033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5283200" y="2044700"/>
            <a:ext cx="896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err="1" smtClean="0">
                <a:latin typeface="Times"/>
                <a:cs typeface="Times"/>
              </a:rPr>
              <a:t>Gen</a:t>
            </a:r>
            <a:endParaRPr lang="ru-RU" sz="2000" dirty="0">
              <a:latin typeface="Times"/>
              <a:cs typeface="Times"/>
            </a:endParaRPr>
          </a:p>
        </p:txBody>
      </p:sp>
      <p:pic>
        <p:nvPicPr>
          <p:cNvPr id="61" name="Изображение 60" descr="Снимок экрана 2019-05-13 в 14.28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106" y="3378464"/>
            <a:ext cx="209737" cy="238524"/>
          </a:xfrm>
          <a:prstGeom prst="rect">
            <a:avLst/>
          </a:prstGeom>
        </p:spPr>
      </p:pic>
      <p:pic>
        <p:nvPicPr>
          <p:cNvPr id="63" name="Изображение 62" descr="Снимок экрана 2019-05-13 в 14.28.1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682" y="2192855"/>
            <a:ext cx="153685" cy="192618"/>
          </a:xfrm>
          <a:prstGeom prst="rect">
            <a:avLst/>
          </a:prstGeom>
        </p:spPr>
      </p:pic>
      <p:pic>
        <p:nvPicPr>
          <p:cNvPr id="64" name="Изображение 63" descr="Снимок экрана 2019-05-13 в 14.33.2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784" y="2864114"/>
            <a:ext cx="199633" cy="171450"/>
          </a:xfrm>
          <a:prstGeom prst="rect">
            <a:avLst/>
          </a:prstGeom>
        </p:spPr>
      </p:pic>
      <p:pic>
        <p:nvPicPr>
          <p:cNvPr id="65" name="Изображение 64" descr="Снимок экрана 2019-05-13 в 14.28.4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615" y="2182810"/>
            <a:ext cx="206491" cy="217754"/>
          </a:xfrm>
          <a:prstGeom prst="rect">
            <a:avLst/>
          </a:prstGeom>
        </p:spPr>
      </p:pic>
      <p:pic>
        <p:nvPicPr>
          <p:cNvPr id="66" name="Изображение 65" descr="Снимок экрана 2019-05-13 в 14.28.2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800" y="1600200"/>
            <a:ext cx="379332" cy="25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457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Изображение 19" descr="Снимок экрана 2019-05-13 в 9.48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058" y="2464328"/>
            <a:ext cx="520700" cy="317500"/>
          </a:xfrm>
          <a:prstGeom prst="rect">
            <a:avLst/>
          </a:prstGeom>
        </p:spPr>
      </p:pic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Свойства </a:t>
            </a:r>
            <a:r>
              <a:rPr lang="ru-RU" dirty="0" err="1" smtClean="0"/>
              <a:t>реконструктора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Полная решётка</a:t>
            </a:r>
          </a:p>
          <a:p>
            <a:r>
              <a:rPr lang="ru-RU" dirty="0" err="1"/>
              <a:t>Немодулярная</a:t>
            </a:r>
            <a:endParaRPr lang="ru-RU" dirty="0"/>
          </a:p>
          <a:p>
            <a:r>
              <a:rPr lang="ru-RU" dirty="0" err="1" smtClean="0"/>
              <a:t>Недистрибутивная</a:t>
            </a:r>
            <a:endParaRPr lang="ru-RU" dirty="0" smtClean="0"/>
          </a:p>
          <a:p>
            <a:r>
              <a:rPr lang="ru-RU" dirty="0" smtClean="0"/>
              <a:t>«</a:t>
            </a:r>
            <a:r>
              <a:rPr lang="ru-RU" dirty="0" err="1" smtClean="0"/>
              <a:t>Gen</a:t>
            </a:r>
            <a:r>
              <a:rPr lang="ru-RU" dirty="0" smtClean="0"/>
              <a:t>» - множество {</a:t>
            </a:r>
            <a:r>
              <a:rPr lang="ru-RU" dirty="0" err="1" smtClean="0"/>
              <a:t>v</a:t>
            </a:r>
            <a:r>
              <a:rPr lang="ru-RU" dirty="0"/>
              <a:t>(</a:t>
            </a:r>
            <a:r>
              <a:rPr lang="ru-RU" dirty="0" err="1" smtClean="0"/>
              <a:t>new</a:t>
            </a:r>
            <a:r>
              <a:rPr lang="ru-RU" dirty="0" smtClean="0"/>
              <a:t>),</a:t>
            </a:r>
            <a:r>
              <a:rPr lang="ru-RU" dirty="0" err="1" smtClean="0"/>
              <a:t>c,w</a:t>
            </a:r>
            <a:r>
              <a:rPr lang="ru-RU" dirty="0" smtClean="0"/>
              <a:t>}:</a:t>
            </a:r>
          </a:p>
          <a:p>
            <a:pPr lvl="1"/>
            <a:r>
              <a:rPr lang="ru-RU" dirty="0" smtClean="0"/>
              <a:t>Создатель и носитель: для моментального задания атрибута достаточно носителя, но: ____</a:t>
            </a:r>
          </a:p>
        </p:txBody>
      </p:sp>
      <p:sp>
        <p:nvSpPr>
          <p:cNvPr id="33" name="Овал 32"/>
          <p:cNvSpPr/>
          <p:nvPr/>
        </p:nvSpPr>
        <p:spPr>
          <a:xfrm>
            <a:off x="6417858" y="1714764"/>
            <a:ext cx="203200" cy="2159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/>
          <p:cNvSpPr/>
          <p:nvPr/>
        </p:nvSpPr>
        <p:spPr>
          <a:xfrm>
            <a:off x="5770158" y="2400564"/>
            <a:ext cx="203200" cy="2159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/>
          <p:cNvSpPr/>
          <p:nvPr/>
        </p:nvSpPr>
        <p:spPr>
          <a:xfrm>
            <a:off x="5770158" y="2819664"/>
            <a:ext cx="203200" cy="215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Овал 50"/>
          <p:cNvSpPr/>
          <p:nvPr/>
        </p:nvSpPr>
        <p:spPr>
          <a:xfrm>
            <a:off x="6489700" y="3378464"/>
            <a:ext cx="203200" cy="215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Овал 51"/>
          <p:cNvSpPr/>
          <p:nvPr/>
        </p:nvSpPr>
        <p:spPr>
          <a:xfrm>
            <a:off x="6443258" y="2400564"/>
            <a:ext cx="203200" cy="215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Овал 52"/>
          <p:cNvSpPr/>
          <p:nvPr/>
        </p:nvSpPr>
        <p:spPr>
          <a:xfrm>
            <a:off x="7256058" y="2400564"/>
            <a:ext cx="203200" cy="215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4" name="Прямая соединительная линия 53"/>
          <p:cNvCxnSpPr>
            <a:stCxn id="49" idx="7"/>
          </p:cNvCxnSpPr>
          <p:nvPr/>
        </p:nvCxnSpPr>
        <p:spPr>
          <a:xfrm flipV="1">
            <a:off x="5943600" y="1899046"/>
            <a:ext cx="516716" cy="5331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/>
          <p:cNvCxnSpPr>
            <a:endCxn id="52" idx="0"/>
          </p:cNvCxnSpPr>
          <p:nvPr/>
        </p:nvCxnSpPr>
        <p:spPr>
          <a:xfrm>
            <a:off x="6532158" y="1930664"/>
            <a:ext cx="12700" cy="469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/>
          <p:cNvCxnSpPr/>
          <p:nvPr/>
        </p:nvCxnSpPr>
        <p:spPr>
          <a:xfrm>
            <a:off x="6604000" y="1899046"/>
            <a:ext cx="681816" cy="5331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/>
          <p:cNvCxnSpPr>
            <a:endCxn id="50" idx="0"/>
          </p:cNvCxnSpPr>
          <p:nvPr/>
        </p:nvCxnSpPr>
        <p:spPr>
          <a:xfrm>
            <a:off x="5871758" y="2616464"/>
            <a:ext cx="0" cy="203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/>
          <p:cNvCxnSpPr>
            <a:stCxn id="50" idx="5"/>
          </p:cNvCxnSpPr>
          <p:nvPr/>
        </p:nvCxnSpPr>
        <p:spPr>
          <a:xfrm>
            <a:off x="5943600" y="3003946"/>
            <a:ext cx="575858" cy="387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единительная линия 58"/>
          <p:cNvCxnSpPr/>
          <p:nvPr/>
        </p:nvCxnSpPr>
        <p:spPr>
          <a:xfrm>
            <a:off x="6544858" y="2616464"/>
            <a:ext cx="381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единительная линия 59"/>
          <p:cNvCxnSpPr/>
          <p:nvPr/>
        </p:nvCxnSpPr>
        <p:spPr>
          <a:xfrm flipH="1">
            <a:off x="6654800" y="2584846"/>
            <a:ext cx="631016" cy="8252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83200" y="2044700"/>
            <a:ext cx="896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err="1" smtClean="0">
                <a:latin typeface="Times"/>
                <a:cs typeface="Times"/>
              </a:rPr>
              <a:t>Gen</a:t>
            </a:r>
            <a:endParaRPr lang="ru-RU" sz="2000" dirty="0">
              <a:latin typeface="Times"/>
              <a:cs typeface="Times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351059" y="2400564"/>
            <a:ext cx="719542" cy="6350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Изображение 20" descr="Снимок экрана 2019-05-13 в 14.33.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900" y="2819664"/>
            <a:ext cx="199633" cy="171450"/>
          </a:xfrm>
          <a:prstGeom prst="rect">
            <a:avLst/>
          </a:prstGeom>
        </p:spPr>
      </p:pic>
      <p:sp>
        <p:nvSpPr>
          <p:cNvPr id="22" name="Прямоугольник 21"/>
          <p:cNvSpPr/>
          <p:nvPr/>
        </p:nvSpPr>
        <p:spPr>
          <a:xfrm>
            <a:off x="5283200" y="1600200"/>
            <a:ext cx="2387601" cy="15367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3" name="Изображение 22" descr="Снимок экрана 2019-05-13 в 14.28.2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800" y="1646158"/>
            <a:ext cx="379332" cy="25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908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Свойства </a:t>
            </a:r>
            <a:r>
              <a:rPr lang="ru-RU" dirty="0" err="1" smtClean="0"/>
              <a:t>реконструктора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dirty="0" smtClean="0"/>
              <a:t>Полная решётка</a:t>
            </a:r>
          </a:p>
          <a:p>
            <a:r>
              <a:rPr lang="ru-RU" dirty="0" err="1"/>
              <a:t>Немодулярная</a:t>
            </a:r>
            <a:endParaRPr lang="ru-RU" dirty="0"/>
          </a:p>
          <a:p>
            <a:r>
              <a:rPr lang="ru-RU" dirty="0" err="1" smtClean="0"/>
              <a:t>Недистрибутивная</a:t>
            </a:r>
            <a:endParaRPr lang="ru-RU" dirty="0" smtClean="0"/>
          </a:p>
          <a:p>
            <a:r>
              <a:rPr lang="ru-RU" dirty="0" smtClean="0"/>
              <a:t>«</a:t>
            </a:r>
            <a:r>
              <a:rPr lang="ru-RU" dirty="0" err="1" smtClean="0"/>
              <a:t>Gen</a:t>
            </a:r>
            <a:r>
              <a:rPr lang="ru-RU" dirty="0" smtClean="0"/>
              <a:t>» - множество {</a:t>
            </a:r>
            <a:r>
              <a:rPr lang="ru-RU" dirty="0" err="1" smtClean="0"/>
              <a:t>v</a:t>
            </a:r>
            <a:r>
              <a:rPr lang="ru-RU" dirty="0"/>
              <a:t>(</a:t>
            </a:r>
            <a:r>
              <a:rPr lang="ru-RU" dirty="0" err="1" smtClean="0"/>
              <a:t>new</a:t>
            </a:r>
            <a:r>
              <a:rPr lang="ru-RU" dirty="0" smtClean="0"/>
              <a:t>),</a:t>
            </a:r>
            <a:r>
              <a:rPr lang="ru-RU" dirty="0" err="1" smtClean="0"/>
              <a:t>c,w</a:t>
            </a:r>
            <a:r>
              <a:rPr lang="ru-RU" dirty="0" smtClean="0"/>
              <a:t>}:</a:t>
            </a:r>
          </a:p>
          <a:p>
            <a:pPr lvl="1"/>
            <a:r>
              <a:rPr lang="ru-RU" dirty="0" smtClean="0"/>
              <a:t>Создатель и носитель: для задания атрибута достаточно носителя, но создатель существовал. </a:t>
            </a:r>
          </a:p>
          <a:p>
            <a:pPr lvl="1"/>
            <a:r>
              <a:rPr lang="ru-RU" dirty="0" smtClean="0"/>
              <a:t>Частные случаи: </a:t>
            </a:r>
          </a:p>
          <a:p>
            <a:pPr lvl="2"/>
            <a:r>
              <a:rPr lang="ru-RU" dirty="0" smtClean="0"/>
              <a:t>Конгруэнции вершин</a:t>
            </a:r>
          </a:p>
          <a:p>
            <a:pPr lvl="2"/>
            <a:r>
              <a:rPr lang="ru-RU" dirty="0" err="1" smtClean="0"/>
              <a:t>Доупорядочивания</a:t>
            </a:r>
            <a:r>
              <a:rPr lang="ru-RU" dirty="0" smtClean="0"/>
              <a:t> </a:t>
            </a:r>
          </a:p>
        </p:txBody>
      </p:sp>
      <p:sp>
        <p:nvSpPr>
          <p:cNvPr id="33" name="Овал 32"/>
          <p:cNvSpPr/>
          <p:nvPr/>
        </p:nvSpPr>
        <p:spPr>
          <a:xfrm>
            <a:off x="6417858" y="1714764"/>
            <a:ext cx="203200" cy="215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/>
          <p:cNvSpPr/>
          <p:nvPr/>
        </p:nvSpPr>
        <p:spPr>
          <a:xfrm>
            <a:off x="5770158" y="2400564"/>
            <a:ext cx="203200" cy="215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/>
          <p:cNvSpPr/>
          <p:nvPr/>
        </p:nvSpPr>
        <p:spPr>
          <a:xfrm>
            <a:off x="5770158" y="2819664"/>
            <a:ext cx="203200" cy="215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Овал 50"/>
          <p:cNvSpPr/>
          <p:nvPr/>
        </p:nvSpPr>
        <p:spPr>
          <a:xfrm>
            <a:off x="6489700" y="3378464"/>
            <a:ext cx="203200" cy="215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Овал 51"/>
          <p:cNvSpPr/>
          <p:nvPr/>
        </p:nvSpPr>
        <p:spPr>
          <a:xfrm>
            <a:off x="6443258" y="2400564"/>
            <a:ext cx="203200" cy="215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Овал 52"/>
          <p:cNvSpPr/>
          <p:nvPr/>
        </p:nvSpPr>
        <p:spPr>
          <a:xfrm>
            <a:off x="7256058" y="2400564"/>
            <a:ext cx="203200" cy="215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4" name="Прямая соединительная линия 53"/>
          <p:cNvCxnSpPr>
            <a:stCxn id="49" idx="7"/>
          </p:cNvCxnSpPr>
          <p:nvPr/>
        </p:nvCxnSpPr>
        <p:spPr>
          <a:xfrm flipV="1">
            <a:off x="5943600" y="1899046"/>
            <a:ext cx="516716" cy="5331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/>
          <p:cNvCxnSpPr>
            <a:endCxn id="52" idx="0"/>
          </p:cNvCxnSpPr>
          <p:nvPr/>
        </p:nvCxnSpPr>
        <p:spPr>
          <a:xfrm>
            <a:off x="6532158" y="1930664"/>
            <a:ext cx="12700" cy="469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/>
          <p:cNvCxnSpPr/>
          <p:nvPr/>
        </p:nvCxnSpPr>
        <p:spPr>
          <a:xfrm>
            <a:off x="6604000" y="1899046"/>
            <a:ext cx="681816" cy="5331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/>
          <p:cNvCxnSpPr>
            <a:endCxn id="50" idx="0"/>
          </p:cNvCxnSpPr>
          <p:nvPr/>
        </p:nvCxnSpPr>
        <p:spPr>
          <a:xfrm>
            <a:off x="5871758" y="2616464"/>
            <a:ext cx="0" cy="203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/>
          <p:cNvCxnSpPr>
            <a:stCxn id="50" idx="5"/>
          </p:cNvCxnSpPr>
          <p:nvPr/>
        </p:nvCxnSpPr>
        <p:spPr>
          <a:xfrm>
            <a:off x="5943600" y="3003946"/>
            <a:ext cx="575858" cy="387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единительная линия 58"/>
          <p:cNvCxnSpPr/>
          <p:nvPr/>
        </p:nvCxnSpPr>
        <p:spPr>
          <a:xfrm>
            <a:off x="6544858" y="2616464"/>
            <a:ext cx="381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единительная линия 59"/>
          <p:cNvCxnSpPr/>
          <p:nvPr/>
        </p:nvCxnSpPr>
        <p:spPr>
          <a:xfrm flipH="1">
            <a:off x="6654800" y="2584846"/>
            <a:ext cx="631016" cy="8252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Скругленный прямоугольник 3"/>
          <p:cNvSpPr/>
          <p:nvPr/>
        </p:nvSpPr>
        <p:spPr>
          <a:xfrm>
            <a:off x="5283200" y="2133600"/>
            <a:ext cx="2565400" cy="10033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5283200" y="2044700"/>
            <a:ext cx="896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err="1" smtClean="0">
                <a:latin typeface="Times"/>
                <a:cs typeface="Times"/>
              </a:rPr>
              <a:t>Gen</a:t>
            </a:r>
            <a:endParaRPr lang="ru-RU" sz="2000" dirty="0">
              <a:latin typeface="Times"/>
              <a:cs typeface="Times"/>
            </a:endParaRPr>
          </a:p>
        </p:txBody>
      </p:sp>
      <p:sp>
        <p:nvSpPr>
          <p:cNvPr id="19" name="Овал 18"/>
          <p:cNvSpPr/>
          <p:nvPr/>
        </p:nvSpPr>
        <p:spPr>
          <a:xfrm>
            <a:off x="7459258" y="4940828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6786158" y="5646338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7514416" y="6369578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/>
          <p:cNvSpPr/>
          <p:nvPr/>
        </p:nvSpPr>
        <p:spPr>
          <a:xfrm>
            <a:off x="7459258" y="5626628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8272058" y="5626628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4" name="Прямая соединительная линия 23"/>
          <p:cNvCxnSpPr/>
          <p:nvPr/>
        </p:nvCxnSpPr>
        <p:spPr>
          <a:xfrm flipV="1">
            <a:off x="6959600" y="5125110"/>
            <a:ext cx="516716" cy="533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>
            <a:endCxn id="22" idx="0"/>
          </p:cNvCxnSpPr>
          <p:nvPr/>
        </p:nvCxnSpPr>
        <p:spPr>
          <a:xfrm>
            <a:off x="7548158" y="5156728"/>
            <a:ext cx="12700" cy="469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7620000" y="5125110"/>
            <a:ext cx="681816" cy="533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>
            <a:off x="6887758" y="5842528"/>
            <a:ext cx="0" cy="203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>
            <a:off x="6959600" y="6230010"/>
            <a:ext cx="558800" cy="235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/>
        </p:nvCxnSpPr>
        <p:spPr>
          <a:xfrm flipH="1">
            <a:off x="7548158" y="5842528"/>
            <a:ext cx="12700" cy="5462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/>
          <p:nvPr/>
        </p:nvCxnSpPr>
        <p:spPr>
          <a:xfrm flipH="1">
            <a:off x="7691842" y="5810910"/>
            <a:ext cx="609974" cy="5778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6786158" y="6045728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5" name="Прямая со стрелкой 44"/>
          <p:cNvCxnSpPr/>
          <p:nvPr/>
        </p:nvCxnSpPr>
        <p:spPr>
          <a:xfrm flipV="1">
            <a:off x="6786158" y="5771355"/>
            <a:ext cx="0" cy="387482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 стрелкой 64"/>
          <p:cNvCxnSpPr/>
          <p:nvPr/>
        </p:nvCxnSpPr>
        <p:spPr>
          <a:xfrm flipV="1">
            <a:off x="6989358" y="5035814"/>
            <a:ext cx="486958" cy="508396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Прямая со стрелкой 67"/>
          <p:cNvCxnSpPr/>
          <p:nvPr/>
        </p:nvCxnSpPr>
        <p:spPr>
          <a:xfrm flipV="1">
            <a:off x="7467787" y="5125110"/>
            <a:ext cx="17058" cy="514614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 стрелкой 69"/>
          <p:cNvCxnSpPr>
            <a:endCxn id="22" idx="2"/>
          </p:cNvCxnSpPr>
          <p:nvPr/>
        </p:nvCxnSpPr>
        <p:spPr>
          <a:xfrm flipV="1">
            <a:off x="6989358" y="5734578"/>
            <a:ext cx="469900" cy="41910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 стрелкой 76"/>
          <p:cNvCxnSpPr/>
          <p:nvPr/>
        </p:nvCxnSpPr>
        <p:spPr>
          <a:xfrm flipV="1">
            <a:off x="7073900" y="5771355"/>
            <a:ext cx="1198158" cy="41910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Прямая со стрелкой 78"/>
          <p:cNvCxnSpPr/>
          <p:nvPr/>
        </p:nvCxnSpPr>
        <p:spPr>
          <a:xfrm>
            <a:off x="7721600" y="5734578"/>
            <a:ext cx="469900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 стрелкой 79"/>
          <p:cNvCxnSpPr/>
          <p:nvPr/>
        </p:nvCxnSpPr>
        <p:spPr>
          <a:xfrm flipH="1" flipV="1">
            <a:off x="7683500" y="5035814"/>
            <a:ext cx="652058" cy="508396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9667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Изображение 201" descr="Снимок экрана 2019-05-13 в 9.48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200" y="2467630"/>
            <a:ext cx="520700" cy="317500"/>
          </a:xfrm>
          <a:prstGeom prst="rect">
            <a:avLst/>
          </a:prstGeom>
        </p:spPr>
      </p:pic>
      <p:pic>
        <p:nvPicPr>
          <p:cNvPr id="250" name="Изображение 249" descr="Снимок экрана 2019-05-13 в 9.48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1680"/>
            <a:ext cx="520700" cy="317500"/>
          </a:xfrm>
          <a:prstGeom prst="rect">
            <a:avLst/>
          </a:prstGeom>
        </p:spPr>
      </p:pic>
      <p:pic>
        <p:nvPicPr>
          <p:cNvPr id="201" name="Изображение 200" descr="Снимок экрана 2019-05-13 в 9.48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571" y="2504938"/>
            <a:ext cx="520700" cy="317500"/>
          </a:xfrm>
          <a:prstGeom prst="rect">
            <a:avLst/>
          </a:prstGeom>
        </p:spPr>
      </p:pic>
      <p:pic>
        <p:nvPicPr>
          <p:cNvPr id="242" name="Изображение 241" descr="Снимок экрана 2019-05-13 в 14.28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989" y="6116500"/>
            <a:ext cx="209737" cy="238524"/>
          </a:xfrm>
          <a:prstGeom prst="rect">
            <a:avLst/>
          </a:prstGeom>
        </p:spPr>
      </p:pic>
      <p:pic>
        <p:nvPicPr>
          <p:cNvPr id="241" name="Изображение 240" descr="Снимок экрана 2019-05-13 в 14.28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813" y="6153543"/>
            <a:ext cx="209737" cy="238524"/>
          </a:xfrm>
          <a:prstGeom prst="rect">
            <a:avLst/>
          </a:prstGeom>
        </p:spPr>
      </p:pic>
      <p:pic>
        <p:nvPicPr>
          <p:cNvPr id="235" name="Изображение 234" descr="Снимок экрана 2019-05-13 в 14.28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31" y="3783538"/>
            <a:ext cx="209737" cy="238524"/>
          </a:xfrm>
          <a:prstGeom prst="rect">
            <a:avLst/>
          </a:prstGeom>
        </p:spPr>
      </p:pic>
      <p:pic>
        <p:nvPicPr>
          <p:cNvPr id="234" name="Изображение 233" descr="Снимок экрана 2019-05-13 в 14.28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447" y="3830500"/>
            <a:ext cx="209737" cy="238524"/>
          </a:xfrm>
          <a:prstGeom prst="rect">
            <a:avLst/>
          </a:prstGeom>
        </p:spPr>
      </p:pic>
      <p:pic>
        <p:nvPicPr>
          <p:cNvPr id="229" name="Изображение 228" descr="Снимок экрана 2019-05-13 в 9.48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2669"/>
            <a:ext cx="520700" cy="317500"/>
          </a:xfrm>
          <a:prstGeom prst="rect">
            <a:avLst/>
          </a:prstGeom>
        </p:spPr>
      </p:pic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Свойства </a:t>
            </a:r>
            <a:r>
              <a:rPr lang="ru-RU" dirty="0" err="1" smtClean="0"/>
              <a:t>реконструктора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25263" y="1417638"/>
            <a:ext cx="8229600" cy="4708525"/>
          </a:xfrm>
        </p:spPr>
        <p:txBody>
          <a:bodyPr/>
          <a:lstStyle/>
          <a:p>
            <a:r>
              <a:rPr lang="ru-RU" dirty="0" smtClean="0"/>
              <a:t>Частные случаи:</a:t>
            </a:r>
            <a:endParaRPr lang="ru-RU" u="sng" dirty="0" smtClean="0"/>
          </a:p>
        </p:txBody>
      </p:sp>
      <p:sp>
        <p:nvSpPr>
          <p:cNvPr id="19" name="Овал 18"/>
          <p:cNvSpPr/>
          <p:nvPr/>
        </p:nvSpPr>
        <p:spPr>
          <a:xfrm>
            <a:off x="889000" y="2131614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215900" y="2837124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914400" y="3547928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/>
          <p:cNvSpPr/>
          <p:nvPr/>
        </p:nvSpPr>
        <p:spPr>
          <a:xfrm>
            <a:off x="889000" y="2817414"/>
            <a:ext cx="203200" cy="21590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1655358" y="2817414"/>
            <a:ext cx="203200" cy="21590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   </a:t>
            </a:r>
            <a:endParaRPr lang="ru-RU" dirty="0"/>
          </a:p>
        </p:txBody>
      </p:sp>
      <p:cxnSp>
        <p:nvCxnSpPr>
          <p:cNvPr id="24" name="Прямая соединительная линия 23"/>
          <p:cNvCxnSpPr/>
          <p:nvPr/>
        </p:nvCxnSpPr>
        <p:spPr>
          <a:xfrm flipV="1">
            <a:off x="389342" y="2315896"/>
            <a:ext cx="516716" cy="533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>
            <a:endCxn id="22" idx="0"/>
          </p:cNvCxnSpPr>
          <p:nvPr/>
        </p:nvCxnSpPr>
        <p:spPr>
          <a:xfrm>
            <a:off x="977900" y="2347514"/>
            <a:ext cx="12700" cy="469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1049742" y="2315896"/>
            <a:ext cx="681816" cy="533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>
            <a:off x="317500" y="3033314"/>
            <a:ext cx="0" cy="203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>
            <a:off x="389342" y="3420796"/>
            <a:ext cx="558800" cy="235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/>
        </p:nvCxnSpPr>
        <p:spPr>
          <a:xfrm flipH="1">
            <a:off x="977900" y="3033314"/>
            <a:ext cx="12700" cy="5462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/>
          <p:nvPr/>
        </p:nvCxnSpPr>
        <p:spPr>
          <a:xfrm flipH="1">
            <a:off x="1121584" y="3001696"/>
            <a:ext cx="609974" cy="5778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215900" y="3236514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9" name="Прямая со стрелкой 78"/>
          <p:cNvCxnSpPr/>
          <p:nvPr/>
        </p:nvCxnSpPr>
        <p:spPr>
          <a:xfrm>
            <a:off x="1151342" y="2925364"/>
            <a:ext cx="469900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Овал 80"/>
          <p:cNvSpPr/>
          <p:nvPr/>
        </p:nvSpPr>
        <p:spPr>
          <a:xfrm>
            <a:off x="2349500" y="2901284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4" name="Овал 83"/>
          <p:cNvSpPr/>
          <p:nvPr/>
        </p:nvSpPr>
        <p:spPr>
          <a:xfrm>
            <a:off x="3788958" y="2881574"/>
            <a:ext cx="203200" cy="21590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   </a:t>
            </a:r>
            <a:endParaRPr lang="ru-RU" dirty="0"/>
          </a:p>
        </p:txBody>
      </p:sp>
      <p:cxnSp>
        <p:nvCxnSpPr>
          <p:cNvPr id="85" name="Прямая соединительная линия 84"/>
          <p:cNvCxnSpPr/>
          <p:nvPr/>
        </p:nvCxnSpPr>
        <p:spPr>
          <a:xfrm flipV="1">
            <a:off x="2522942" y="2380056"/>
            <a:ext cx="516716" cy="533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Прямая соединительная линия 86"/>
          <p:cNvCxnSpPr/>
          <p:nvPr/>
        </p:nvCxnSpPr>
        <p:spPr>
          <a:xfrm>
            <a:off x="3183342" y="2380056"/>
            <a:ext cx="681816" cy="533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Прямая соединительная линия 87"/>
          <p:cNvCxnSpPr/>
          <p:nvPr/>
        </p:nvCxnSpPr>
        <p:spPr>
          <a:xfrm>
            <a:off x="2451100" y="3097474"/>
            <a:ext cx="0" cy="203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Прямая соединительная линия 88"/>
          <p:cNvCxnSpPr/>
          <p:nvPr/>
        </p:nvCxnSpPr>
        <p:spPr>
          <a:xfrm>
            <a:off x="2522942" y="3484956"/>
            <a:ext cx="558800" cy="235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Прямая соединительная линия 90"/>
          <p:cNvCxnSpPr/>
          <p:nvPr/>
        </p:nvCxnSpPr>
        <p:spPr>
          <a:xfrm flipH="1">
            <a:off x="3255184" y="3065856"/>
            <a:ext cx="609974" cy="5778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Овал 91"/>
          <p:cNvSpPr/>
          <p:nvPr/>
        </p:nvSpPr>
        <p:spPr>
          <a:xfrm>
            <a:off x="2349500" y="3300674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2" name="Овал 101"/>
          <p:cNvSpPr/>
          <p:nvPr/>
        </p:nvSpPr>
        <p:spPr>
          <a:xfrm>
            <a:off x="3039284" y="2195774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3" name="Овал 102"/>
          <p:cNvSpPr/>
          <p:nvPr/>
        </p:nvSpPr>
        <p:spPr>
          <a:xfrm>
            <a:off x="3051984" y="3612088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4" name="Овал 103"/>
          <p:cNvSpPr/>
          <p:nvPr/>
        </p:nvSpPr>
        <p:spPr>
          <a:xfrm>
            <a:off x="4635500" y="2856834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5" name="Овал 104"/>
          <p:cNvSpPr/>
          <p:nvPr/>
        </p:nvSpPr>
        <p:spPr>
          <a:xfrm>
            <a:off x="5334000" y="3567638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6" name="Овал 105"/>
          <p:cNvSpPr/>
          <p:nvPr/>
        </p:nvSpPr>
        <p:spPr>
          <a:xfrm>
            <a:off x="5308600" y="2837124"/>
            <a:ext cx="203200" cy="21590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7" name="Овал 106"/>
          <p:cNvSpPr/>
          <p:nvPr/>
        </p:nvSpPr>
        <p:spPr>
          <a:xfrm>
            <a:off x="6074958" y="2837124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   </a:t>
            </a:r>
            <a:endParaRPr lang="ru-RU" dirty="0"/>
          </a:p>
        </p:txBody>
      </p:sp>
      <p:cxnSp>
        <p:nvCxnSpPr>
          <p:cNvPr id="108" name="Прямая соединительная линия 107"/>
          <p:cNvCxnSpPr/>
          <p:nvPr/>
        </p:nvCxnSpPr>
        <p:spPr>
          <a:xfrm flipV="1">
            <a:off x="4808942" y="2335606"/>
            <a:ext cx="516716" cy="533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Прямая соединительная линия 108"/>
          <p:cNvCxnSpPr>
            <a:endCxn id="106" idx="0"/>
          </p:cNvCxnSpPr>
          <p:nvPr/>
        </p:nvCxnSpPr>
        <p:spPr>
          <a:xfrm>
            <a:off x="5397500" y="2367224"/>
            <a:ext cx="12700" cy="469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Прямая соединительная линия 109"/>
          <p:cNvCxnSpPr/>
          <p:nvPr/>
        </p:nvCxnSpPr>
        <p:spPr>
          <a:xfrm>
            <a:off x="5469342" y="2335606"/>
            <a:ext cx="681816" cy="533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Прямая соединительная линия 110"/>
          <p:cNvCxnSpPr/>
          <p:nvPr/>
        </p:nvCxnSpPr>
        <p:spPr>
          <a:xfrm>
            <a:off x="4737100" y="3053024"/>
            <a:ext cx="0" cy="203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Прямая соединительная линия 111"/>
          <p:cNvCxnSpPr/>
          <p:nvPr/>
        </p:nvCxnSpPr>
        <p:spPr>
          <a:xfrm>
            <a:off x="4808942" y="3440506"/>
            <a:ext cx="558800" cy="235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H="1">
            <a:off x="5397500" y="3053024"/>
            <a:ext cx="12700" cy="5462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Прямая соединительная линия 113"/>
          <p:cNvCxnSpPr/>
          <p:nvPr/>
        </p:nvCxnSpPr>
        <p:spPr>
          <a:xfrm flipH="1">
            <a:off x="5541184" y="3021406"/>
            <a:ext cx="609974" cy="5778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Овал 114"/>
          <p:cNvSpPr/>
          <p:nvPr/>
        </p:nvSpPr>
        <p:spPr>
          <a:xfrm>
            <a:off x="4635500" y="3256224"/>
            <a:ext cx="203200" cy="21590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9" name="Прямая со стрелкой 118"/>
          <p:cNvCxnSpPr>
            <a:endCxn id="106" idx="2"/>
          </p:cNvCxnSpPr>
          <p:nvPr/>
        </p:nvCxnSpPr>
        <p:spPr>
          <a:xfrm flipV="1">
            <a:off x="4838700" y="2945074"/>
            <a:ext cx="469900" cy="41910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Овал 124"/>
          <p:cNvSpPr/>
          <p:nvPr/>
        </p:nvSpPr>
        <p:spPr>
          <a:xfrm>
            <a:off x="5317129" y="2149602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6" name="Овал 125"/>
          <p:cNvSpPr/>
          <p:nvPr/>
        </p:nvSpPr>
        <p:spPr>
          <a:xfrm>
            <a:off x="251821" y="5374344"/>
            <a:ext cx="203200" cy="21590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7" name="Овал 126"/>
          <p:cNvSpPr/>
          <p:nvPr/>
        </p:nvSpPr>
        <p:spPr>
          <a:xfrm>
            <a:off x="950321" y="6085148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8" name="Овал 127"/>
          <p:cNvSpPr/>
          <p:nvPr/>
        </p:nvSpPr>
        <p:spPr>
          <a:xfrm>
            <a:off x="924921" y="5354634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9" name="Прямая соединительная линия 128"/>
          <p:cNvCxnSpPr/>
          <p:nvPr/>
        </p:nvCxnSpPr>
        <p:spPr>
          <a:xfrm flipV="1">
            <a:off x="425263" y="4853116"/>
            <a:ext cx="516716" cy="533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Прямая соединительная линия 129"/>
          <p:cNvCxnSpPr>
            <a:endCxn id="128" idx="0"/>
          </p:cNvCxnSpPr>
          <p:nvPr/>
        </p:nvCxnSpPr>
        <p:spPr>
          <a:xfrm>
            <a:off x="1013821" y="4884734"/>
            <a:ext cx="12700" cy="469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Прямая соединительная линия 130"/>
          <p:cNvCxnSpPr/>
          <p:nvPr/>
        </p:nvCxnSpPr>
        <p:spPr>
          <a:xfrm>
            <a:off x="1085663" y="4853116"/>
            <a:ext cx="681816" cy="533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Прямая соединительная линия 131"/>
          <p:cNvCxnSpPr/>
          <p:nvPr/>
        </p:nvCxnSpPr>
        <p:spPr>
          <a:xfrm>
            <a:off x="353421" y="5570534"/>
            <a:ext cx="0" cy="203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Прямая соединительная линия 132"/>
          <p:cNvCxnSpPr/>
          <p:nvPr/>
        </p:nvCxnSpPr>
        <p:spPr>
          <a:xfrm>
            <a:off x="425263" y="5958016"/>
            <a:ext cx="558800" cy="235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Прямая соединительная линия 133"/>
          <p:cNvCxnSpPr/>
          <p:nvPr/>
        </p:nvCxnSpPr>
        <p:spPr>
          <a:xfrm flipH="1">
            <a:off x="1013821" y="5570534"/>
            <a:ext cx="12700" cy="5462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Прямая соединительная линия 134"/>
          <p:cNvCxnSpPr/>
          <p:nvPr/>
        </p:nvCxnSpPr>
        <p:spPr>
          <a:xfrm flipH="1">
            <a:off x="1157505" y="5538916"/>
            <a:ext cx="609974" cy="5778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Овал 135"/>
          <p:cNvSpPr/>
          <p:nvPr/>
        </p:nvSpPr>
        <p:spPr>
          <a:xfrm>
            <a:off x="251821" y="5773734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8" name="Прямая со стрелкой 137"/>
          <p:cNvCxnSpPr/>
          <p:nvPr/>
        </p:nvCxnSpPr>
        <p:spPr>
          <a:xfrm flipV="1">
            <a:off x="376642" y="4793182"/>
            <a:ext cx="529416" cy="553515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Овал 144"/>
          <p:cNvSpPr/>
          <p:nvPr/>
        </p:nvSpPr>
        <p:spPr>
          <a:xfrm>
            <a:off x="937621" y="4668834"/>
            <a:ext cx="203200" cy="21590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6" name="Овал 145"/>
          <p:cNvSpPr/>
          <p:nvPr/>
        </p:nvSpPr>
        <p:spPr>
          <a:xfrm>
            <a:off x="1699621" y="5334390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7" name="Овал 146"/>
          <p:cNvSpPr/>
          <p:nvPr/>
        </p:nvSpPr>
        <p:spPr>
          <a:xfrm>
            <a:off x="6743700" y="2805770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8" name="Овал 147"/>
          <p:cNvSpPr/>
          <p:nvPr/>
        </p:nvSpPr>
        <p:spPr>
          <a:xfrm>
            <a:off x="8183158" y="2786060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   </a:t>
            </a:r>
            <a:endParaRPr lang="ru-RU" dirty="0"/>
          </a:p>
        </p:txBody>
      </p:sp>
      <p:cxnSp>
        <p:nvCxnSpPr>
          <p:cNvPr id="149" name="Прямая соединительная линия 148"/>
          <p:cNvCxnSpPr/>
          <p:nvPr/>
        </p:nvCxnSpPr>
        <p:spPr>
          <a:xfrm flipV="1">
            <a:off x="6917142" y="2284542"/>
            <a:ext cx="516716" cy="533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Прямая соединительная линия 149"/>
          <p:cNvCxnSpPr/>
          <p:nvPr/>
        </p:nvCxnSpPr>
        <p:spPr>
          <a:xfrm>
            <a:off x="7577542" y="2284542"/>
            <a:ext cx="681816" cy="533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Прямая соединительная линия 150"/>
          <p:cNvCxnSpPr/>
          <p:nvPr/>
        </p:nvCxnSpPr>
        <p:spPr>
          <a:xfrm>
            <a:off x="6845300" y="3001960"/>
            <a:ext cx="0" cy="203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Прямая соединительная линия 151"/>
          <p:cNvCxnSpPr/>
          <p:nvPr/>
        </p:nvCxnSpPr>
        <p:spPr>
          <a:xfrm>
            <a:off x="6917142" y="3389442"/>
            <a:ext cx="558800" cy="235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Прямая соединительная линия 152"/>
          <p:cNvCxnSpPr/>
          <p:nvPr/>
        </p:nvCxnSpPr>
        <p:spPr>
          <a:xfrm flipH="1">
            <a:off x="7649384" y="2970342"/>
            <a:ext cx="609974" cy="5778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Овал 153"/>
          <p:cNvSpPr/>
          <p:nvPr/>
        </p:nvSpPr>
        <p:spPr>
          <a:xfrm>
            <a:off x="6743700" y="3205160"/>
            <a:ext cx="203200" cy="21590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5" name="Овал 154"/>
          <p:cNvSpPr/>
          <p:nvPr/>
        </p:nvSpPr>
        <p:spPr>
          <a:xfrm>
            <a:off x="7446184" y="3516574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6" name="Овал 155"/>
          <p:cNvSpPr/>
          <p:nvPr/>
        </p:nvSpPr>
        <p:spPr>
          <a:xfrm>
            <a:off x="7433858" y="2132274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7" name="Овал 156"/>
          <p:cNvSpPr/>
          <p:nvPr/>
        </p:nvSpPr>
        <p:spPr>
          <a:xfrm>
            <a:off x="4506321" y="5411121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Овал 157"/>
          <p:cNvSpPr/>
          <p:nvPr/>
        </p:nvSpPr>
        <p:spPr>
          <a:xfrm>
            <a:off x="5204821" y="6121925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9" name="Овал 158"/>
          <p:cNvSpPr/>
          <p:nvPr/>
        </p:nvSpPr>
        <p:spPr>
          <a:xfrm>
            <a:off x="5179421" y="5391411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0" name="Прямая соединительная линия 159"/>
          <p:cNvCxnSpPr/>
          <p:nvPr/>
        </p:nvCxnSpPr>
        <p:spPr>
          <a:xfrm flipV="1">
            <a:off x="4679763" y="4889893"/>
            <a:ext cx="516716" cy="533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Прямая соединительная линия 160"/>
          <p:cNvCxnSpPr>
            <a:endCxn id="159" idx="0"/>
          </p:cNvCxnSpPr>
          <p:nvPr/>
        </p:nvCxnSpPr>
        <p:spPr>
          <a:xfrm>
            <a:off x="5268321" y="4921511"/>
            <a:ext cx="12700" cy="469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Прямая соединительная линия 161"/>
          <p:cNvCxnSpPr/>
          <p:nvPr/>
        </p:nvCxnSpPr>
        <p:spPr>
          <a:xfrm>
            <a:off x="5340163" y="4889893"/>
            <a:ext cx="681816" cy="533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Прямая соединительная линия 162"/>
          <p:cNvCxnSpPr/>
          <p:nvPr/>
        </p:nvCxnSpPr>
        <p:spPr>
          <a:xfrm>
            <a:off x="4607921" y="5607311"/>
            <a:ext cx="0" cy="203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Прямая соединительная линия 163"/>
          <p:cNvCxnSpPr/>
          <p:nvPr/>
        </p:nvCxnSpPr>
        <p:spPr>
          <a:xfrm>
            <a:off x="4679763" y="5994793"/>
            <a:ext cx="558800" cy="235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H="1">
            <a:off x="5268321" y="5607311"/>
            <a:ext cx="12700" cy="5462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Прямая соединительная линия 165"/>
          <p:cNvCxnSpPr/>
          <p:nvPr/>
        </p:nvCxnSpPr>
        <p:spPr>
          <a:xfrm flipH="1">
            <a:off x="5412005" y="5575693"/>
            <a:ext cx="609974" cy="5778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7" name="Овал 166"/>
          <p:cNvSpPr/>
          <p:nvPr/>
        </p:nvSpPr>
        <p:spPr>
          <a:xfrm>
            <a:off x="4506321" y="5810511"/>
            <a:ext cx="203200" cy="21590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72" name="Прямая со стрелкой 171"/>
          <p:cNvCxnSpPr/>
          <p:nvPr/>
        </p:nvCxnSpPr>
        <p:spPr>
          <a:xfrm flipV="1">
            <a:off x="4794063" y="5536138"/>
            <a:ext cx="1198158" cy="41910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6" name="Овал 175"/>
          <p:cNvSpPr/>
          <p:nvPr/>
        </p:nvSpPr>
        <p:spPr>
          <a:xfrm>
            <a:off x="5954121" y="5371167"/>
            <a:ext cx="203200" cy="21590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7" name="Овал 176"/>
          <p:cNvSpPr/>
          <p:nvPr/>
        </p:nvSpPr>
        <p:spPr>
          <a:xfrm>
            <a:off x="5162550" y="4705611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9" name="Овал 178"/>
          <p:cNvSpPr/>
          <p:nvPr/>
        </p:nvSpPr>
        <p:spPr>
          <a:xfrm>
            <a:off x="2980142" y="5354634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81" name="Прямая соединительная линия 180"/>
          <p:cNvCxnSpPr>
            <a:endCxn id="179" idx="0"/>
          </p:cNvCxnSpPr>
          <p:nvPr/>
        </p:nvCxnSpPr>
        <p:spPr>
          <a:xfrm>
            <a:off x="3069042" y="4884734"/>
            <a:ext cx="12700" cy="469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Прямая соединительная линия 181"/>
          <p:cNvCxnSpPr/>
          <p:nvPr/>
        </p:nvCxnSpPr>
        <p:spPr>
          <a:xfrm>
            <a:off x="3140884" y="4853116"/>
            <a:ext cx="681816" cy="533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Прямая соединительная линия 182"/>
          <p:cNvCxnSpPr>
            <a:stCxn id="189" idx="3"/>
            <a:endCxn id="187" idx="7"/>
          </p:cNvCxnSpPr>
          <p:nvPr/>
        </p:nvCxnSpPr>
        <p:spPr>
          <a:xfrm flipH="1">
            <a:off x="2455084" y="4853116"/>
            <a:ext cx="567516" cy="5830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Прямая соединительная линия 183"/>
          <p:cNvCxnSpPr>
            <a:stCxn id="187" idx="5"/>
            <a:endCxn id="191" idx="1"/>
          </p:cNvCxnSpPr>
          <p:nvPr/>
        </p:nvCxnSpPr>
        <p:spPr>
          <a:xfrm>
            <a:off x="2455084" y="5588789"/>
            <a:ext cx="584200" cy="5525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Прямая соединительная линия 184"/>
          <p:cNvCxnSpPr/>
          <p:nvPr/>
        </p:nvCxnSpPr>
        <p:spPr>
          <a:xfrm flipH="1">
            <a:off x="3069042" y="5570534"/>
            <a:ext cx="12700" cy="5462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Прямая соединительная линия 185"/>
          <p:cNvCxnSpPr>
            <a:endCxn id="191" idx="7"/>
          </p:cNvCxnSpPr>
          <p:nvPr/>
        </p:nvCxnSpPr>
        <p:spPr>
          <a:xfrm flipH="1">
            <a:off x="3182968" y="5538916"/>
            <a:ext cx="639732" cy="6024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7" name="Овал 186"/>
          <p:cNvSpPr/>
          <p:nvPr/>
        </p:nvSpPr>
        <p:spPr>
          <a:xfrm>
            <a:off x="2281642" y="5404507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9" name="Овал 188"/>
          <p:cNvSpPr/>
          <p:nvPr/>
        </p:nvSpPr>
        <p:spPr>
          <a:xfrm>
            <a:off x="2992842" y="4668834"/>
            <a:ext cx="203200" cy="2159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0" name="Овал 189"/>
          <p:cNvSpPr/>
          <p:nvPr/>
        </p:nvSpPr>
        <p:spPr>
          <a:xfrm>
            <a:off x="3754842" y="5334390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1" name="Овал 190"/>
          <p:cNvSpPr/>
          <p:nvPr/>
        </p:nvSpPr>
        <p:spPr>
          <a:xfrm>
            <a:off x="3009526" y="6109750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5" name="Овал 204"/>
          <p:cNvSpPr/>
          <p:nvPr/>
        </p:nvSpPr>
        <p:spPr>
          <a:xfrm>
            <a:off x="6866342" y="5334789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6" name="Овал 205"/>
          <p:cNvSpPr/>
          <p:nvPr/>
        </p:nvSpPr>
        <p:spPr>
          <a:xfrm>
            <a:off x="8305800" y="5315079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   </a:t>
            </a:r>
            <a:endParaRPr lang="ru-RU" dirty="0"/>
          </a:p>
        </p:txBody>
      </p:sp>
      <p:cxnSp>
        <p:nvCxnSpPr>
          <p:cNvPr id="207" name="Прямая соединительная линия 206"/>
          <p:cNvCxnSpPr/>
          <p:nvPr/>
        </p:nvCxnSpPr>
        <p:spPr>
          <a:xfrm flipV="1">
            <a:off x="7039784" y="4813561"/>
            <a:ext cx="516716" cy="533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Прямая соединительная линия 207"/>
          <p:cNvCxnSpPr/>
          <p:nvPr/>
        </p:nvCxnSpPr>
        <p:spPr>
          <a:xfrm>
            <a:off x="7700184" y="4813561"/>
            <a:ext cx="681816" cy="533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Прямая соединительная линия 208"/>
          <p:cNvCxnSpPr/>
          <p:nvPr/>
        </p:nvCxnSpPr>
        <p:spPr>
          <a:xfrm>
            <a:off x="6967942" y="5530979"/>
            <a:ext cx="0" cy="203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Прямая соединительная линия 209"/>
          <p:cNvCxnSpPr/>
          <p:nvPr/>
        </p:nvCxnSpPr>
        <p:spPr>
          <a:xfrm>
            <a:off x="7039784" y="5918461"/>
            <a:ext cx="558800" cy="235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Прямая соединительная линия 210"/>
          <p:cNvCxnSpPr/>
          <p:nvPr/>
        </p:nvCxnSpPr>
        <p:spPr>
          <a:xfrm flipH="1">
            <a:off x="7772026" y="5499361"/>
            <a:ext cx="609974" cy="5778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2" name="Овал 211"/>
          <p:cNvSpPr/>
          <p:nvPr/>
        </p:nvSpPr>
        <p:spPr>
          <a:xfrm>
            <a:off x="6866342" y="5734179"/>
            <a:ext cx="203200" cy="2159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3" name="Овал 212"/>
          <p:cNvSpPr/>
          <p:nvPr/>
        </p:nvSpPr>
        <p:spPr>
          <a:xfrm>
            <a:off x="7568826" y="6045593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4" name="Овал 213"/>
          <p:cNvSpPr/>
          <p:nvPr/>
        </p:nvSpPr>
        <p:spPr>
          <a:xfrm>
            <a:off x="7556500" y="4661293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5" name="Изображение 214" descr="Снимок экрана 2019-05-13 в 9.48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084" y="4981564"/>
            <a:ext cx="520700" cy="317500"/>
          </a:xfrm>
          <a:prstGeom prst="rect">
            <a:avLst/>
          </a:prstGeom>
        </p:spPr>
      </p:pic>
      <p:pic>
        <p:nvPicPr>
          <p:cNvPr id="220" name="Изображение 219" descr="Снимок экрана 2019-05-13 в 14.33.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625" y="3170499"/>
            <a:ext cx="199633" cy="171450"/>
          </a:xfrm>
          <a:prstGeom prst="rect">
            <a:avLst/>
          </a:prstGeom>
        </p:spPr>
      </p:pic>
      <p:pic>
        <p:nvPicPr>
          <p:cNvPr id="221" name="Изображение 220" descr="Снимок экрана 2019-05-13 в 14.28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957" y="3783538"/>
            <a:ext cx="209737" cy="238524"/>
          </a:xfrm>
          <a:prstGeom prst="rect">
            <a:avLst/>
          </a:prstGeom>
        </p:spPr>
      </p:pic>
      <p:pic>
        <p:nvPicPr>
          <p:cNvPr id="222" name="Изображение 221" descr="Снимок экрана 2019-05-13 в 14.28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447" y="3827988"/>
            <a:ext cx="209737" cy="238524"/>
          </a:xfrm>
          <a:prstGeom prst="rect">
            <a:avLst/>
          </a:prstGeom>
        </p:spPr>
      </p:pic>
      <p:pic>
        <p:nvPicPr>
          <p:cNvPr id="223" name="Изображение 222" descr="Снимок экрана 2019-05-13 в 14.28.4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347" y="2829712"/>
            <a:ext cx="206491" cy="217754"/>
          </a:xfrm>
          <a:prstGeom prst="rect">
            <a:avLst/>
          </a:prstGeom>
        </p:spPr>
      </p:pic>
      <p:pic>
        <p:nvPicPr>
          <p:cNvPr id="224" name="Изображение 223" descr="Снимок экрана 2019-05-13 в 14.28.4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084" y="3337712"/>
            <a:ext cx="206491" cy="217754"/>
          </a:xfrm>
          <a:prstGeom prst="rect">
            <a:avLst/>
          </a:prstGeom>
        </p:spPr>
      </p:pic>
      <p:pic>
        <p:nvPicPr>
          <p:cNvPr id="225" name="Изображение 224" descr="Снимок экрана 2019-05-13 в 14.33.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288" y="3425292"/>
            <a:ext cx="199633" cy="171450"/>
          </a:xfrm>
          <a:prstGeom prst="rect">
            <a:avLst/>
          </a:prstGeom>
        </p:spPr>
      </p:pic>
      <p:pic>
        <p:nvPicPr>
          <p:cNvPr id="226" name="Изображение 225" descr="Снимок экрана 2019-05-13 в 14.28.1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315" y="2602963"/>
            <a:ext cx="153685" cy="192618"/>
          </a:xfrm>
          <a:prstGeom prst="rect">
            <a:avLst/>
          </a:prstGeom>
        </p:spPr>
      </p:pic>
      <p:pic>
        <p:nvPicPr>
          <p:cNvPr id="227" name="Изображение 226" descr="Снимок экрана 2019-05-13 в 14.28.1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315" y="2566977"/>
            <a:ext cx="153685" cy="192618"/>
          </a:xfrm>
          <a:prstGeom prst="rect">
            <a:avLst/>
          </a:prstGeom>
        </p:spPr>
      </p:pic>
      <p:pic>
        <p:nvPicPr>
          <p:cNvPr id="228" name="Изображение 227" descr="Снимок экрана 2019-05-13 в 9.48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984" y="2467630"/>
            <a:ext cx="520700" cy="317500"/>
          </a:xfrm>
          <a:prstGeom prst="rect">
            <a:avLst/>
          </a:prstGeom>
        </p:spPr>
      </p:pic>
      <p:pic>
        <p:nvPicPr>
          <p:cNvPr id="230" name="Изображение 229" descr="Снимок экрана 2019-05-13 в 14.28.1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173" y="2566311"/>
            <a:ext cx="153685" cy="192618"/>
          </a:xfrm>
          <a:prstGeom prst="rect">
            <a:avLst/>
          </a:prstGeom>
        </p:spPr>
      </p:pic>
      <p:pic>
        <p:nvPicPr>
          <p:cNvPr id="231" name="Изображение 230" descr="Снимок экрана 2019-05-13 в 14.28.1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964" y="2777724"/>
            <a:ext cx="153685" cy="192618"/>
          </a:xfrm>
          <a:prstGeom prst="rect">
            <a:avLst/>
          </a:prstGeom>
        </p:spPr>
      </p:pic>
      <p:pic>
        <p:nvPicPr>
          <p:cNvPr id="232" name="Изображение 231" descr="Снимок экрана 2019-05-13 в 14.33.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09" y="3526363"/>
            <a:ext cx="199633" cy="171450"/>
          </a:xfrm>
          <a:prstGeom prst="rect">
            <a:avLst/>
          </a:prstGeom>
        </p:spPr>
      </p:pic>
      <p:pic>
        <p:nvPicPr>
          <p:cNvPr id="233" name="Изображение 232" descr="Снимок экрана 2019-05-13 в 14.33.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309" y="3566312"/>
            <a:ext cx="199633" cy="171450"/>
          </a:xfrm>
          <a:prstGeom prst="rect">
            <a:avLst/>
          </a:prstGeom>
        </p:spPr>
      </p:pic>
      <p:pic>
        <p:nvPicPr>
          <p:cNvPr id="236" name="Изображение 235" descr="Снимок экрана 2019-05-13 в 14.28.4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06" y="2601637"/>
            <a:ext cx="206491" cy="217754"/>
          </a:xfrm>
          <a:prstGeom prst="rect">
            <a:avLst/>
          </a:prstGeom>
        </p:spPr>
      </p:pic>
      <p:pic>
        <p:nvPicPr>
          <p:cNvPr id="237" name="Изображение 236" descr="Снимок экрана 2019-05-13 в 14.28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63" y="6193098"/>
            <a:ext cx="209737" cy="238524"/>
          </a:xfrm>
          <a:prstGeom prst="rect">
            <a:avLst/>
          </a:prstGeom>
        </p:spPr>
      </p:pic>
      <p:pic>
        <p:nvPicPr>
          <p:cNvPr id="238" name="Изображение 237" descr="Снимок экрана 2019-05-13 в 14.28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405" y="6101813"/>
            <a:ext cx="209737" cy="238524"/>
          </a:xfrm>
          <a:prstGeom prst="rect">
            <a:avLst/>
          </a:prstGeom>
        </p:spPr>
      </p:pic>
      <p:pic>
        <p:nvPicPr>
          <p:cNvPr id="243" name="Изображение 242" descr="Снимок экрана 2019-05-13 в 14.28.4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228" y="3008307"/>
            <a:ext cx="206491" cy="217754"/>
          </a:xfrm>
          <a:prstGeom prst="rect">
            <a:avLst/>
          </a:prstGeom>
        </p:spPr>
      </p:pic>
      <p:pic>
        <p:nvPicPr>
          <p:cNvPr id="245" name="Изображение 244" descr="Снимок экрана 2019-05-13 в 14.28.1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698" y="5120868"/>
            <a:ext cx="153685" cy="192618"/>
          </a:xfrm>
          <a:prstGeom prst="rect">
            <a:avLst/>
          </a:prstGeom>
        </p:spPr>
      </p:pic>
      <p:pic>
        <p:nvPicPr>
          <p:cNvPr id="246" name="Изображение 245" descr="Снимок экрана 2019-05-13 в 14.28.1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958" y="5119938"/>
            <a:ext cx="153685" cy="192618"/>
          </a:xfrm>
          <a:prstGeom prst="rect">
            <a:avLst/>
          </a:prstGeom>
        </p:spPr>
      </p:pic>
      <p:pic>
        <p:nvPicPr>
          <p:cNvPr id="247" name="Изображение 246" descr="Снимок экрана 2019-05-13 в 14.28.1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92" y="5140314"/>
            <a:ext cx="153685" cy="192618"/>
          </a:xfrm>
          <a:prstGeom prst="rect">
            <a:avLst/>
          </a:prstGeom>
        </p:spPr>
      </p:pic>
      <p:pic>
        <p:nvPicPr>
          <p:cNvPr id="248" name="Изображение 247" descr="Снимок экрана 2019-05-13 в 14.28.1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258" y="5863944"/>
            <a:ext cx="153685" cy="192618"/>
          </a:xfrm>
          <a:prstGeom prst="rect">
            <a:avLst/>
          </a:prstGeom>
        </p:spPr>
      </p:pic>
      <p:pic>
        <p:nvPicPr>
          <p:cNvPr id="249" name="Изображение 248" descr="Снимок экрана 2019-05-13 в 14.33.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310" y="5648454"/>
            <a:ext cx="199633" cy="171450"/>
          </a:xfrm>
          <a:prstGeom prst="rect">
            <a:avLst/>
          </a:prstGeom>
        </p:spPr>
      </p:pic>
      <p:pic>
        <p:nvPicPr>
          <p:cNvPr id="251" name="Изображение 250" descr="Снимок экрана 2019-05-13 в 9.48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842" y="4564180"/>
            <a:ext cx="520700" cy="317500"/>
          </a:xfrm>
          <a:prstGeom prst="rect">
            <a:avLst/>
          </a:prstGeom>
        </p:spPr>
      </p:pic>
      <p:pic>
        <p:nvPicPr>
          <p:cNvPr id="252" name="Изображение 251" descr="Снимок экрана 2019-05-13 в 9.48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649" y="4962118"/>
            <a:ext cx="520700" cy="317500"/>
          </a:xfrm>
          <a:prstGeom prst="rect">
            <a:avLst/>
          </a:prstGeom>
        </p:spPr>
      </p:pic>
      <p:pic>
        <p:nvPicPr>
          <p:cNvPr id="254" name="Изображение 253" descr="Снимок экрана 2019-05-13 в 14.28.4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38" y="5116360"/>
            <a:ext cx="206491" cy="217754"/>
          </a:xfrm>
          <a:prstGeom prst="rect">
            <a:avLst/>
          </a:prstGeom>
        </p:spPr>
      </p:pic>
      <p:pic>
        <p:nvPicPr>
          <p:cNvPr id="255" name="Изображение 254" descr="Снимок экрана 2019-05-13 в 14.28.4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096" y="5128943"/>
            <a:ext cx="206491" cy="217754"/>
          </a:xfrm>
          <a:prstGeom prst="rect">
            <a:avLst/>
          </a:prstGeom>
        </p:spPr>
      </p:pic>
      <p:pic>
        <p:nvPicPr>
          <p:cNvPr id="256" name="Изображение 255" descr="Снимок экрана 2019-05-13 в 14.28.4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206" y="5175109"/>
            <a:ext cx="206491" cy="217754"/>
          </a:xfrm>
          <a:prstGeom prst="rect">
            <a:avLst/>
          </a:prstGeom>
        </p:spPr>
      </p:pic>
      <p:pic>
        <p:nvPicPr>
          <p:cNvPr id="257" name="Изображение 256" descr="Снимок экрана 2019-05-13 в 14.28.4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144" y="5066232"/>
            <a:ext cx="206491" cy="217754"/>
          </a:xfrm>
          <a:prstGeom prst="rect">
            <a:avLst/>
          </a:prstGeom>
        </p:spPr>
      </p:pic>
      <p:pic>
        <p:nvPicPr>
          <p:cNvPr id="258" name="Изображение 257" descr="Снимок экрана 2019-05-13 в 14.28.2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63" y="2023158"/>
            <a:ext cx="379332" cy="252888"/>
          </a:xfrm>
          <a:prstGeom prst="rect">
            <a:avLst/>
          </a:prstGeom>
        </p:spPr>
      </p:pic>
      <p:pic>
        <p:nvPicPr>
          <p:cNvPr id="259" name="Изображение 258" descr="Снимок экрана 2019-05-13 в 14.28.2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942" y="2097798"/>
            <a:ext cx="379332" cy="252888"/>
          </a:xfrm>
          <a:prstGeom prst="rect">
            <a:avLst/>
          </a:prstGeom>
        </p:spPr>
      </p:pic>
      <p:pic>
        <p:nvPicPr>
          <p:cNvPr id="260" name="Изображение 259" descr="Снимок экрана 2019-05-13 в 14.28.2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118" y="2078748"/>
            <a:ext cx="379332" cy="252888"/>
          </a:xfrm>
          <a:prstGeom prst="rect">
            <a:avLst/>
          </a:prstGeom>
        </p:spPr>
      </p:pic>
      <p:pic>
        <p:nvPicPr>
          <p:cNvPr id="261" name="Изображение 260" descr="Снимок экрана 2019-05-13 в 14.28.2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452" y="2046866"/>
            <a:ext cx="379332" cy="252888"/>
          </a:xfrm>
          <a:prstGeom prst="rect">
            <a:avLst/>
          </a:prstGeom>
        </p:spPr>
      </p:pic>
      <p:pic>
        <p:nvPicPr>
          <p:cNvPr id="262" name="Изображение 261" descr="Снимок экрана 2019-05-13 в 14.28.2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63" y="4668834"/>
            <a:ext cx="379332" cy="252888"/>
          </a:xfrm>
          <a:prstGeom prst="rect">
            <a:avLst/>
          </a:prstGeom>
        </p:spPr>
      </p:pic>
      <p:pic>
        <p:nvPicPr>
          <p:cNvPr id="263" name="Изображение 262" descr="Снимок экрана 2019-05-13 в 14.28.2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968" y="4631846"/>
            <a:ext cx="379332" cy="252888"/>
          </a:xfrm>
          <a:prstGeom prst="rect">
            <a:avLst/>
          </a:prstGeom>
        </p:spPr>
      </p:pic>
      <p:pic>
        <p:nvPicPr>
          <p:cNvPr id="264" name="Изображение 263" descr="Снимок экрана 2019-05-13 в 14.28.2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589" y="4631846"/>
            <a:ext cx="379332" cy="252888"/>
          </a:xfrm>
          <a:prstGeom prst="rect">
            <a:avLst/>
          </a:prstGeom>
        </p:spPr>
      </p:pic>
      <p:pic>
        <p:nvPicPr>
          <p:cNvPr id="265" name="Изображение 264" descr="Снимок экрана 2019-05-13 в 14.28.2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884" y="4602740"/>
            <a:ext cx="379332" cy="252888"/>
          </a:xfrm>
          <a:prstGeom prst="rect">
            <a:avLst/>
          </a:prstGeom>
        </p:spPr>
      </p:pic>
      <p:pic>
        <p:nvPicPr>
          <p:cNvPr id="266" name="Изображение 265" descr="Снимок экрана 2019-05-13 в 14.33.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209" y="5692494"/>
            <a:ext cx="199633" cy="171450"/>
          </a:xfrm>
          <a:prstGeom prst="rect">
            <a:avLst/>
          </a:prstGeom>
        </p:spPr>
      </p:pic>
      <p:sp>
        <p:nvSpPr>
          <p:cNvPr id="267" name="TextBox 266"/>
          <p:cNvSpPr txBox="1"/>
          <p:nvPr/>
        </p:nvSpPr>
        <p:spPr>
          <a:xfrm>
            <a:off x="215900" y="4069024"/>
            <a:ext cx="804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	1					 					2					</a:t>
            </a:r>
            <a:endParaRPr lang="ru-RU" dirty="0"/>
          </a:p>
        </p:txBody>
      </p:sp>
      <p:sp>
        <p:nvSpPr>
          <p:cNvPr id="268" name="TextBox 267"/>
          <p:cNvSpPr txBox="1"/>
          <p:nvPr/>
        </p:nvSpPr>
        <p:spPr>
          <a:xfrm>
            <a:off x="317500" y="6431622"/>
            <a:ext cx="804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	3									</a:t>
            </a:r>
            <a:r>
              <a:rPr lang="ru-RU" dirty="0"/>
              <a:t> </a:t>
            </a:r>
            <a:r>
              <a:rPr lang="ru-RU" dirty="0" smtClean="0"/>
              <a:t>4					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8779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Изображение 169" descr="Снимок экрана 2019-05-13 в 14.28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984" y="3827988"/>
            <a:ext cx="209737" cy="238524"/>
          </a:xfrm>
          <a:prstGeom prst="rect">
            <a:avLst/>
          </a:prstGeom>
        </p:spPr>
      </p:pic>
      <p:pic>
        <p:nvPicPr>
          <p:cNvPr id="199" name="Изображение 198" descr="Снимок экрана 2019-05-13 в 9.48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5670"/>
            <a:ext cx="520700" cy="317500"/>
          </a:xfrm>
          <a:prstGeom prst="rect">
            <a:avLst/>
          </a:prstGeom>
        </p:spPr>
      </p:pic>
      <p:pic>
        <p:nvPicPr>
          <p:cNvPr id="201" name="Изображение 200" descr="Снимок экрана 2019-05-13 в 9.48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571" y="2504938"/>
            <a:ext cx="520700" cy="317500"/>
          </a:xfrm>
          <a:prstGeom prst="rect">
            <a:avLst/>
          </a:prstGeom>
        </p:spPr>
      </p:pic>
      <p:pic>
        <p:nvPicPr>
          <p:cNvPr id="124" name="Изображение 123" descr="Снимок экрана 2019-05-13 в 9.48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400" y="5056844"/>
            <a:ext cx="520700" cy="317500"/>
          </a:xfrm>
          <a:prstGeom prst="rect">
            <a:avLst/>
          </a:prstGeom>
        </p:spPr>
      </p:pic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Свойства </a:t>
            </a:r>
            <a:r>
              <a:rPr lang="ru-RU" dirty="0" err="1" smtClean="0"/>
              <a:t>реконструктора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25263" y="1417638"/>
            <a:ext cx="8229600" cy="4708525"/>
          </a:xfrm>
        </p:spPr>
        <p:txBody>
          <a:bodyPr/>
          <a:lstStyle/>
          <a:p>
            <a:r>
              <a:rPr lang="ru-RU" dirty="0" smtClean="0"/>
              <a:t>Частные случаи:</a:t>
            </a:r>
            <a:endParaRPr lang="ru-RU" u="sng" dirty="0" smtClean="0"/>
          </a:p>
        </p:txBody>
      </p:sp>
      <p:sp>
        <p:nvSpPr>
          <p:cNvPr id="19" name="Овал 18"/>
          <p:cNvSpPr/>
          <p:nvPr/>
        </p:nvSpPr>
        <p:spPr>
          <a:xfrm>
            <a:off x="889000" y="2131614"/>
            <a:ext cx="203200" cy="215900"/>
          </a:xfrm>
          <a:prstGeom prst="ellipse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215900" y="2837124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914400" y="3547928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/>
          <p:cNvSpPr/>
          <p:nvPr/>
        </p:nvSpPr>
        <p:spPr>
          <a:xfrm>
            <a:off x="889000" y="2817414"/>
            <a:ext cx="203200" cy="215900"/>
          </a:xfrm>
          <a:prstGeom prst="ellipse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1655358" y="2817414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   </a:t>
            </a:r>
            <a:endParaRPr lang="ru-RU" dirty="0"/>
          </a:p>
        </p:txBody>
      </p:sp>
      <p:cxnSp>
        <p:nvCxnSpPr>
          <p:cNvPr id="24" name="Прямая соединительная линия 23"/>
          <p:cNvCxnSpPr/>
          <p:nvPr/>
        </p:nvCxnSpPr>
        <p:spPr>
          <a:xfrm flipV="1">
            <a:off x="389342" y="2315896"/>
            <a:ext cx="516716" cy="533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>
            <a:endCxn id="22" idx="0"/>
          </p:cNvCxnSpPr>
          <p:nvPr/>
        </p:nvCxnSpPr>
        <p:spPr>
          <a:xfrm>
            <a:off x="977900" y="2347514"/>
            <a:ext cx="12700" cy="469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1049742" y="2315896"/>
            <a:ext cx="681816" cy="533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>
            <a:off x="317500" y="3033314"/>
            <a:ext cx="0" cy="203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>
            <a:off x="389342" y="3420796"/>
            <a:ext cx="558800" cy="235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/>
        </p:nvCxnSpPr>
        <p:spPr>
          <a:xfrm flipH="1">
            <a:off x="977900" y="3033314"/>
            <a:ext cx="12700" cy="5462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/>
          <p:nvPr/>
        </p:nvCxnSpPr>
        <p:spPr>
          <a:xfrm flipH="1">
            <a:off x="1121584" y="3001696"/>
            <a:ext cx="609974" cy="5778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215900" y="3236514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9" name="Прямая со стрелкой 78"/>
          <p:cNvCxnSpPr/>
          <p:nvPr/>
        </p:nvCxnSpPr>
        <p:spPr>
          <a:xfrm flipH="1" flipV="1">
            <a:off x="1062442" y="2365502"/>
            <a:ext cx="23221" cy="457734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Овал 80"/>
          <p:cNvSpPr/>
          <p:nvPr/>
        </p:nvSpPr>
        <p:spPr>
          <a:xfrm>
            <a:off x="2349500" y="2901284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4" name="Овал 83"/>
          <p:cNvSpPr/>
          <p:nvPr/>
        </p:nvSpPr>
        <p:spPr>
          <a:xfrm>
            <a:off x="3788958" y="2881574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   </a:t>
            </a:r>
            <a:endParaRPr lang="ru-RU" dirty="0"/>
          </a:p>
        </p:txBody>
      </p:sp>
      <p:cxnSp>
        <p:nvCxnSpPr>
          <p:cNvPr id="85" name="Прямая соединительная линия 84"/>
          <p:cNvCxnSpPr/>
          <p:nvPr/>
        </p:nvCxnSpPr>
        <p:spPr>
          <a:xfrm flipV="1">
            <a:off x="2522942" y="2380056"/>
            <a:ext cx="516716" cy="533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Прямая соединительная линия 86"/>
          <p:cNvCxnSpPr/>
          <p:nvPr/>
        </p:nvCxnSpPr>
        <p:spPr>
          <a:xfrm>
            <a:off x="3183342" y="2380056"/>
            <a:ext cx="681816" cy="533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Прямая соединительная линия 87"/>
          <p:cNvCxnSpPr/>
          <p:nvPr/>
        </p:nvCxnSpPr>
        <p:spPr>
          <a:xfrm>
            <a:off x="2451100" y="3097474"/>
            <a:ext cx="0" cy="203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Прямая соединительная линия 88"/>
          <p:cNvCxnSpPr/>
          <p:nvPr/>
        </p:nvCxnSpPr>
        <p:spPr>
          <a:xfrm>
            <a:off x="2522942" y="3484956"/>
            <a:ext cx="558800" cy="235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Прямая соединительная линия 90"/>
          <p:cNvCxnSpPr/>
          <p:nvPr/>
        </p:nvCxnSpPr>
        <p:spPr>
          <a:xfrm flipH="1">
            <a:off x="3255184" y="3065856"/>
            <a:ext cx="609974" cy="5778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Овал 91"/>
          <p:cNvSpPr/>
          <p:nvPr/>
        </p:nvSpPr>
        <p:spPr>
          <a:xfrm>
            <a:off x="2349500" y="3300674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2" name="Овал 101"/>
          <p:cNvSpPr/>
          <p:nvPr/>
        </p:nvSpPr>
        <p:spPr>
          <a:xfrm>
            <a:off x="3039284" y="2195774"/>
            <a:ext cx="203200" cy="215900"/>
          </a:xfrm>
          <a:prstGeom prst="ellipse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3" name="Овал 102"/>
          <p:cNvSpPr/>
          <p:nvPr/>
        </p:nvSpPr>
        <p:spPr>
          <a:xfrm>
            <a:off x="3051984" y="3612088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4" name="Овал 103"/>
          <p:cNvSpPr/>
          <p:nvPr/>
        </p:nvSpPr>
        <p:spPr>
          <a:xfrm>
            <a:off x="4635500" y="2856834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5" name="Овал 104"/>
          <p:cNvSpPr/>
          <p:nvPr/>
        </p:nvSpPr>
        <p:spPr>
          <a:xfrm>
            <a:off x="5334000" y="3567638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6" name="Овал 105"/>
          <p:cNvSpPr/>
          <p:nvPr/>
        </p:nvSpPr>
        <p:spPr>
          <a:xfrm>
            <a:off x="5308600" y="2837124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7" name="Овал 106"/>
          <p:cNvSpPr/>
          <p:nvPr/>
        </p:nvSpPr>
        <p:spPr>
          <a:xfrm>
            <a:off x="6074958" y="2837124"/>
            <a:ext cx="203200" cy="215900"/>
          </a:xfrm>
          <a:prstGeom prst="ellipse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   </a:t>
            </a:r>
            <a:endParaRPr lang="ru-RU" dirty="0"/>
          </a:p>
        </p:txBody>
      </p:sp>
      <p:cxnSp>
        <p:nvCxnSpPr>
          <p:cNvPr id="108" name="Прямая соединительная линия 107"/>
          <p:cNvCxnSpPr/>
          <p:nvPr/>
        </p:nvCxnSpPr>
        <p:spPr>
          <a:xfrm flipV="1">
            <a:off x="4808942" y="2335606"/>
            <a:ext cx="516716" cy="533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Прямая соединительная линия 108"/>
          <p:cNvCxnSpPr>
            <a:endCxn id="106" idx="0"/>
          </p:cNvCxnSpPr>
          <p:nvPr/>
        </p:nvCxnSpPr>
        <p:spPr>
          <a:xfrm>
            <a:off x="5397500" y="2367224"/>
            <a:ext cx="12700" cy="469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Прямая соединительная линия 109"/>
          <p:cNvCxnSpPr/>
          <p:nvPr/>
        </p:nvCxnSpPr>
        <p:spPr>
          <a:xfrm>
            <a:off x="5469342" y="2335606"/>
            <a:ext cx="681816" cy="533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Прямая соединительная линия 110"/>
          <p:cNvCxnSpPr/>
          <p:nvPr/>
        </p:nvCxnSpPr>
        <p:spPr>
          <a:xfrm>
            <a:off x="4737100" y="3053024"/>
            <a:ext cx="0" cy="203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Прямая соединительная линия 111"/>
          <p:cNvCxnSpPr/>
          <p:nvPr/>
        </p:nvCxnSpPr>
        <p:spPr>
          <a:xfrm>
            <a:off x="4808942" y="3440506"/>
            <a:ext cx="558800" cy="235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H="1">
            <a:off x="5397500" y="3053024"/>
            <a:ext cx="12700" cy="5462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Прямая соединительная линия 113"/>
          <p:cNvCxnSpPr/>
          <p:nvPr/>
        </p:nvCxnSpPr>
        <p:spPr>
          <a:xfrm flipH="1">
            <a:off x="5541184" y="3021406"/>
            <a:ext cx="609974" cy="5778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Овал 114"/>
          <p:cNvSpPr/>
          <p:nvPr/>
        </p:nvSpPr>
        <p:spPr>
          <a:xfrm>
            <a:off x="4635500" y="3256224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9" name="Прямая со стрелкой 118"/>
          <p:cNvCxnSpPr/>
          <p:nvPr/>
        </p:nvCxnSpPr>
        <p:spPr>
          <a:xfrm>
            <a:off x="5541184" y="2284542"/>
            <a:ext cx="616137" cy="498602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Овал 124"/>
          <p:cNvSpPr/>
          <p:nvPr/>
        </p:nvSpPr>
        <p:spPr>
          <a:xfrm>
            <a:off x="5317129" y="2149602"/>
            <a:ext cx="203200" cy="215900"/>
          </a:xfrm>
          <a:prstGeom prst="ellipse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7" name="Овал 146"/>
          <p:cNvSpPr/>
          <p:nvPr/>
        </p:nvSpPr>
        <p:spPr>
          <a:xfrm>
            <a:off x="6743700" y="2805770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8" name="Овал 147"/>
          <p:cNvSpPr/>
          <p:nvPr/>
        </p:nvSpPr>
        <p:spPr>
          <a:xfrm>
            <a:off x="8183158" y="2786060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   </a:t>
            </a:r>
            <a:endParaRPr lang="ru-RU" dirty="0"/>
          </a:p>
        </p:txBody>
      </p:sp>
      <p:cxnSp>
        <p:nvCxnSpPr>
          <p:cNvPr id="149" name="Прямая соединительная линия 148"/>
          <p:cNvCxnSpPr/>
          <p:nvPr/>
        </p:nvCxnSpPr>
        <p:spPr>
          <a:xfrm flipV="1">
            <a:off x="6917142" y="2284542"/>
            <a:ext cx="516716" cy="533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Прямая соединительная линия 149"/>
          <p:cNvCxnSpPr/>
          <p:nvPr/>
        </p:nvCxnSpPr>
        <p:spPr>
          <a:xfrm>
            <a:off x="7577542" y="2284542"/>
            <a:ext cx="681816" cy="533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Прямая соединительная линия 150"/>
          <p:cNvCxnSpPr/>
          <p:nvPr/>
        </p:nvCxnSpPr>
        <p:spPr>
          <a:xfrm>
            <a:off x="6845300" y="3001960"/>
            <a:ext cx="0" cy="203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Прямая соединительная линия 151"/>
          <p:cNvCxnSpPr/>
          <p:nvPr/>
        </p:nvCxnSpPr>
        <p:spPr>
          <a:xfrm>
            <a:off x="6917142" y="3389442"/>
            <a:ext cx="558800" cy="235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Прямая соединительная линия 152"/>
          <p:cNvCxnSpPr/>
          <p:nvPr/>
        </p:nvCxnSpPr>
        <p:spPr>
          <a:xfrm flipH="1">
            <a:off x="7649384" y="2970342"/>
            <a:ext cx="609974" cy="5778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Овал 153"/>
          <p:cNvSpPr/>
          <p:nvPr/>
        </p:nvSpPr>
        <p:spPr>
          <a:xfrm>
            <a:off x="6743700" y="3205160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5" name="Овал 154"/>
          <p:cNvSpPr/>
          <p:nvPr/>
        </p:nvSpPr>
        <p:spPr>
          <a:xfrm>
            <a:off x="7446184" y="3516574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6" name="Овал 155"/>
          <p:cNvSpPr/>
          <p:nvPr/>
        </p:nvSpPr>
        <p:spPr>
          <a:xfrm>
            <a:off x="7433858" y="2132274"/>
            <a:ext cx="203200" cy="215900"/>
          </a:xfrm>
          <a:prstGeom prst="ellipse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7" name="Овал 156"/>
          <p:cNvSpPr/>
          <p:nvPr/>
        </p:nvSpPr>
        <p:spPr>
          <a:xfrm>
            <a:off x="4506321" y="5411121"/>
            <a:ext cx="203200" cy="215900"/>
          </a:xfrm>
          <a:prstGeom prst="ellipse">
            <a:avLst/>
          </a:prstGeom>
          <a:solidFill>
            <a:schemeClr val="tx1"/>
          </a:solidFill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Овал 157"/>
          <p:cNvSpPr/>
          <p:nvPr/>
        </p:nvSpPr>
        <p:spPr>
          <a:xfrm>
            <a:off x="5204821" y="6121925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9" name="Овал 158"/>
          <p:cNvSpPr/>
          <p:nvPr/>
        </p:nvSpPr>
        <p:spPr>
          <a:xfrm>
            <a:off x="5179421" y="5391411"/>
            <a:ext cx="203200" cy="21590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0" name="Прямая соединительная линия 159"/>
          <p:cNvCxnSpPr/>
          <p:nvPr/>
        </p:nvCxnSpPr>
        <p:spPr>
          <a:xfrm flipV="1">
            <a:off x="4679763" y="4889893"/>
            <a:ext cx="516716" cy="533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Прямая соединительная линия 160"/>
          <p:cNvCxnSpPr>
            <a:endCxn id="159" idx="0"/>
          </p:cNvCxnSpPr>
          <p:nvPr/>
        </p:nvCxnSpPr>
        <p:spPr>
          <a:xfrm>
            <a:off x="5268321" y="4921511"/>
            <a:ext cx="12700" cy="469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Прямая соединительная линия 161"/>
          <p:cNvCxnSpPr/>
          <p:nvPr/>
        </p:nvCxnSpPr>
        <p:spPr>
          <a:xfrm>
            <a:off x="5340163" y="4889893"/>
            <a:ext cx="681816" cy="533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Прямая соединительная линия 162"/>
          <p:cNvCxnSpPr/>
          <p:nvPr/>
        </p:nvCxnSpPr>
        <p:spPr>
          <a:xfrm>
            <a:off x="4607921" y="5607311"/>
            <a:ext cx="0" cy="203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Прямая соединительная линия 163"/>
          <p:cNvCxnSpPr/>
          <p:nvPr/>
        </p:nvCxnSpPr>
        <p:spPr>
          <a:xfrm>
            <a:off x="4679763" y="5994793"/>
            <a:ext cx="558800" cy="235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H="1">
            <a:off x="5268321" y="5607311"/>
            <a:ext cx="12700" cy="5462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Прямая соединительная линия 165"/>
          <p:cNvCxnSpPr/>
          <p:nvPr/>
        </p:nvCxnSpPr>
        <p:spPr>
          <a:xfrm flipH="1">
            <a:off x="5412005" y="5575693"/>
            <a:ext cx="609974" cy="5778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7" name="Овал 166"/>
          <p:cNvSpPr/>
          <p:nvPr/>
        </p:nvSpPr>
        <p:spPr>
          <a:xfrm>
            <a:off x="4506321" y="5810511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72" name="Прямая со стрелкой 171"/>
          <p:cNvCxnSpPr>
            <a:stCxn id="159" idx="1"/>
          </p:cNvCxnSpPr>
          <p:nvPr/>
        </p:nvCxnSpPr>
        <p:spPr>
          <a:xfrm flipH="1" flipV="1">
            <a:off x="5204821" y="4957502"/>
            <a:ext cx="4358" cy="465527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6" name="Овал 175"/>
          <p:cNvSpPr/>
          <p:nvPr/>
        </p:nvSpPr>
        <p:spPr>
          <a:xfrm>
            <a:off x="5954121" y="5371167"/>
            <a:ext cx="203200" cy="215900"/>
          </a:xfrm>
          <a:prstGeom prst="ellipse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7" name="Овал 176"/>
          <p:cNvSpPr/>
          <p:nvPr/>
        </p:nvSpPr>
        <p:spPr>
          <a:xfrm>
            <a:off x="5162550" y="4705611"/>
            <a:ext cx="203200" cy="215900"/>
          </a:xfrm>
          <a:prstGeom prst="ellipse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0" name="Изображение 199" descr="Снимок экрана 2019-05-13 в 9.48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150" y="2499380"/>
            <a:ext cx="520700" cy="317500"/>
          </a:xfrm>
          <a:prstGeom prst="rect">
            <a:avLst/>
          </a:prstGeom>
        </p:spPr>
      </p:pic>
      <p:pic>
        <p:nvPicPr>
          <p:cNvPr id="202" name="Изображение 201" descr="Снимок экрана 2019-05-13 в 9.48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200" y="2467630"/>
            <a:ext cx="520700" cy="317500"/>
          </a:xfrm>
          <a:prstGeom prst="rect">
            <a:avLst/>
          </a:prstGeom>
        </p:spPr>
      </p:pic>
      <p:sp>
        <p:nvSpPr>
          <p:cNvPr id="205" name="Овал 204"/>
          <p:cNvSpPr/>
          <p:nvPr/>
        </p:nvSpPr>
        <p:spPr>
          <a:xfrm>
            <a:off x="7564842" y="5119015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7" name="Прямая соединительная линия 206"/>
          <p:cNvCxnSpPr>
            <a:stCxn id="205" idx="0"/>
            <a:endCxn id="214" idx="4"/>
          </p:cNvCxnSpPr>
          <p:nvPr/>
        </p:nvCxnSpPr>
        <p:spPr>
          <a:xfrm flipH="1" flipV="1">
            <a:off x="7658100" y="4877193"/>
            <a:ext cx="8342" cy="2418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Прямая соединительная линия 208"/>
          <p:cNvCxnSpPr>
            <a:stCxn id="205" idx="4"/>
          </p:cNvCxnSpPr>
          <p:nvPr/>
        </p:nvCxnSpPr>
        <p:spPr>
          <a:xfrm>
            <a:off x="7666442" y="5334915"/>
            <a:ext cx="12700" cy="4185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Прямая соединительная линия 209"/>
          <p:cNvCxnSpPr>
            <a:stCxn id="212" idx="4"/>
            <a:endCxn id="213" idx="0"/>
          </p:cNvCxnSpPr>
          <p:nvPr/>
        </p:nvCxnSpPr>
        <p:spPr>
          <a:xfrm flipH="1">
            <a:off x="7666442" y="5854820"/>
            <a:ext cx="12700" cy="2549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2" name="Овал 211"/>
          <p:cNvSpPr/>
          <p:nvPr/>
        </p:nvSpPr>
        <p:spPr>
          <a:xfrm>
            <a:off x="7577542" y="5638920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3" name="Овал 212"/>
          <p:cNvSpPr/>
          <p:nvPr/>
        </p:nvSpPr>
        <p:spPr>
          <a:xfrm>
            <a:off x="7564842" y="6109750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4" name="Овал 213"/>
          <p:cNvSpPr/>
          <p:nvPr/>
        </p:nvSpPr>
        <p:spPr>
          <a:xfrm>
            <a:off x="7556500" y="4661293"/>
            <a:ext cx="203200" cy="215900"/>
          </a:xfrm>
          <a:prstGeom prst="ellipse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5" name="Изображение 214" descr="Снимок экрана 2019-05-13 в 9.48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158" y="4970595"/>
            <a:ext cx="520700" cy="317500"/>
          </a:xfrm>
          <a:prstGeom prst="rect">
            <a:avLst/>
          </a:prstGeom>
        </p:spPr>
      </p:pic>
      <p:cxnSp>
        <p:nvCxnSpPr>
          <p:cNvPr id="118" name="Прямая со стрелкой 117"/>
          <p:cNvCxnSpPr/>
          <p:nvPr/>
        </p:nvCxnSpPr>
        <p:spPr>
          <a:xfrm>
            <a:off x="5397500" y="4754165"/>
            <a:ext cx="633910" cy="518051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7" name="Изображение 136" descr="Снимок экрана 2019-05-13 в 14.33.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625" y="3170499"/>
            <a:ext cx="199633" cy="171450"/>
          </a:xfrm>
          <a:prstGeom prst="rect">
            <a:avLst/>
          </a:prstGeom>
        </p:spPr>
      </p:pic>
      <p:pic>
        <p:nvPicPr>
          <p:cNvPr id="139" name="Изображение 138" descr="Снимок экрана 2019-05-13 в 14.28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957" y="3783538"/>
            <a:ext cx="209737" cy="238524"/>
          </a:xfrm>
          <a:prstGeom prst="rect">
            <a:avLst/>
          </a:prstGeom>
        </p:spPr>
      </p:pic>
      <p:pic>
        <p:nvPicPr>
          <p:cNvPr id="140" name="Изображение 139" descr="Снимок экрана 2019-05-13 в 14.28.4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151" y="2791084"/>
            <a:ext cx="206491" cy="217754"/>
          </a:xfrm>
          <a:prstGeom prst="rect">
            <a:avLst/>
          </a:prstGeom>
        </p:spPr>
      </p:pic>
      <p:pic>
        <p:nvPicPr>
          <p:cNvPr id="141" name="Изображение 140" descr="Снимок экрана 2019-05-13 в 14.28.1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258" y="1948516"/>
            <a:ext cx="153685" cy="192618"/>
          </a:xfrm>
          <a:prstGeom prst="rect">
            <a:avLst/>
          </a:prstGeom>
        </p:spPr>
      </p:pic>
      <p:pic>
        <p:nvPicPr>
          <p:cNvPr id="142" name="Изображение 141" descr="Снимок экрана 2019-05-13 в 14.33.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90" y="3214949"/>
            <a:ext cx="199633" cy="171450"/>
          </a:xfrm>
          <a:prstGeom prst="rect">
            <a:avLst/>
          </a:prstGeom>
        </p:spPr>
      </p:pic>
      <p:pic>
        <p:nvPicPr>
          <p:cNvPr id="143" name="Изображение 142" descr="Снимок экрана 2019-05-13 в 14.28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68" y="3804836"/>
            <a:ext cx="209737" cy="238524"/>
          </a:xfrm>
          <a:prstGeom prst="rect">
            <a:avLst/>
          </a:prstGeom>
        </p:spPr>
      </p:pic>
      <p:pic>
        <p:nvPicPr>
          <p:cNvPr id="144" name="Изображение 143" descr="Снимок экрана 2019-05-13 в 14.28.4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84" y="2823236"/>
            <a:ext cx="206491" cy="217754"/>
          </a:xfrm>
          <a:prstGeom prst="rect">
            <a:avLst/>
          </a:prstGeom>
        </p:spPr>
      </p:pic>
      <p:pic>
        <p:nvPicPr>
          <p:cNvPr id="168" name="Изображение 167" descr="Снимок экрана 2019-05-13 в 14.28.1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500" y="2611427"/>
            <a:ext cx="153685" cy="192618"/>
          </a:xfrm>
          <a:prstGeom prst="rect">
            <a:avLst/>
          </a:prstGeom>
        </p:spPr>
      </p:pic>
      <p:pic>
        <p:nvPicPr>
          <p:cNvPr id="169" name="Изображение 168" descr="Снимок экрана 2019-05-13 в 14.33.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652" y="3214949"/>
            <a:ext cx="199633" cy="171450"/>
          </a:xfrm>
          <a:prstGeom prst="rect">
            <a:avLst/>
          </a:prstGeom>
        </p:spPr>
      </p:pic>
      <p:pic>
        <p:nvPicPr>
          <p:cNvPr id="171" name="Изображение 170" descr="Снимок экрана 2019-05-13 в 14.28.4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511" y="2098142"/>
            <a:ext cx="206491" cy="217754"/>
          </a:xfrm>
          <a:prstGeom prst="rect">
            <a:avLst/>
          </a:prstGeom>
        </p:spPr>
      </p:pic>
      <p:pic>
        <p:nvPicPr>
          <p:cNvPr id="173" name="Изображение 172" descr="Снимок экрана 2019-05-13 в 14.28.1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342" y="2611427"/>
            <a:ext cx="153685" cy="192618"/>
          </a:xfrm>
          <a:prstGeom prst="rect">
            <a:avLst/>
          </a:prstGeom>
        </p:spPr>
      </p:pic>
      <p:pic>
        <p:nvPicPr>
          <p:cNvPr id="195" name="Изображение 194" descr="Снимок экрана 2019-05-13 в 14.33.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231" y="5817526"/>
            <a:ext cx="199633" cy="171450"/>
          </a:xfrm>
          <a:prstGeom prst="rect">
            <a:avLst/>
          </a:prstGeom>
        </p:spPr>
      </p:pic>
      <p:pic>
        <p:nvPicPr>
          <p:cNvPr id="196" name="Изображение 195" descr="Снимок экрана 2019-05-13 в 14.28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563" y="6430565"/>
            <a:ext cx="209737" cy="238524"/>
          </a:xfrm>
          <a:prstGeom prst="rect">
            <a:avLst/>
          </a:prstGeom>
        </p:spPr>
      </p:pic>
      <p:pic>
        <p:nvPicPr>
          <p:cNvPr id="197" name="Изображение 196" descr="Снимок экрана 2019-05-13 в 14.28.4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083" y="5334915"/>
            <a:ext cx="206491" cy="217754"/>
          </a:xfrm>
          <a:prstGeom prst="rect">
            <a:avLst/>
          </a:prstGeom>
        </p:spPr>
      </p:pic>
      <p:pic>
        <p:nvPicPr>
          <p:cNvPr id="198" name="Изображение 197" descr="Снимок экрана 2019-05-13 в 14.28.1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921" y="5214004"/>
            <a:ext cx="153685" cy="192618"/>
          </a:xfrm>
          <a:prstGeom prst="rect">
            <a:avLst/>
          </a:prstGeom>
        </p:spPr>
      </p:pic>
      <p:pic>
        <p:nvPicPr>
          <p:cNvPr id="216" name="Изображение 215" descr="Снимок экрана 2019-05-13 в 14.33.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225" y="5575693"/>
            <a:ext cx="199633" cy="171450"/>
          </a:xfrm>
          <a:prstGeom prst="rect">
            <a:avLst/>
          </a:prstGeom>
        </p:spPr>
      </p:pic>
      <p:pic>
        <p:nvPicPr>
          <p:cNvPr id="217" name="Изображение 216" descr="Снимок экрана 2019-05-13 в 14.28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842" y="6430565"/>
            <a:ext cx="209737" cy="238524"/>
          </a:xfrm>
          <a:prstGeom prst="rect">
            <a:avLst/>
          </a:prstGeom>
        </p:spPr>
      </p:pic>
      <p:pic>
        <p:nvPicPr>
          <p:cNvPr id="218" name="Изображение 217" descr="Снимок экрана 2019-05-13 в 14.28.4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751" y="5819374"/>
            <a:ext cx="206491" cy="217754"/>
          </a:xfrm>
          <a:prstGeom prst="rect">
            <a:avLst/>
          </a:prstGeom>
        </p:spPr>
      </p:pic>
      <p:pic>
        <p:nvPicPr>
          <p:cNvPr id="219" name="Изображение 218" descr="Снимок экрана 2019-05-13 в 14.28.1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100" y="4472154"/>
            <a:ext cx="153685" cy="192618"/>
          </a:xfrm>
          <a:prstGeom prst="rect">
            <a:avLst/>
          </a:prstGeom>
        </p:spPr>
      </p:pic>
      <p:pic>
        <p:nvPicPr>
          <p:cNvPr id="220" name="Изображение 219" descr="Снимок экрана 2019-05-13 в 14.33.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115" y="3266938"/>
            <a:ext cx="199633" cy="171450"/>
          </a:xfrm>
          <a:prstGeom prst="rect">
            <a:avLst/>
          </a:prstGeom>
        </p:spPr>
      </p:pic>
      <p:pic>
        <p:nvPicPr>
          <p:cNvPr id="221" name="Изображение 220" descr="Снимок экрана 2019-05-13 в 14.28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447" y="3827988"/>
            <a:ext cx="209737" cy="238524"/>
          </a:xfrm>
          <a:prstGeom prst="rect">
            <a:avLst/>
          </a:prstGeom>
        </p:spPr>
      </p:pic>
      <p:pic>
        <p:nvPicPr>
          <p:cNvPr id="222" name="Изображение 221" descr="Снимок экрана 2019-05-13 в 14.28.4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348" y="2801534"/>
            <a:ext cx="206491" cy="217754"/>
          </a:xfrm>
          <a:prstGeom prst="rect">
            <a:avLst/>
          </a:prstGeom>
        </p:spPr>
      </p:pic>
      <p:pic>
        <p:nvPicPr>
          <p:cNvPr id="223" name="Изображение 222" descr="Снимок экрана 2019-05-13 в 14.28.1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805" y="2611427"/>
            <a:ext cx="153685" cy="192618"/>
          </a:xfrm>
          <a:prstGeom prst="rect">
            <a:avLst/>
          </a:prstGeom>
        </p:spPr>
      </p:pic>
      <p:pic>
        <p:nvPicPr>
          <p:cNvPr id="224" name="Изображение 223" descr="Снимок экрана 2019-05-13 в 14.28.2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821" y="2030328"/>
            <a:ext cx="379332" cy="252888"/>
          </a:xfrm>
          <a:prstGeom prst="rect">
            <a:avLst/>
          </a:prstGeom>
        </p:spPr>
      </p:pic>
      <p:pic>
        <p:nvPicPr>
          <p:cNvPr id="225" name="Изображение 224" descr="Снимок экрана 2019-05-13 в 14.28.2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247" y="1984517"/>
            <a:ext cx="379332" cy="252888"/>
          </a:xfrm>
          <a:prstGeom prst="rect">
            <a:avLst/>
          </a:prstGeom>
        </p:spPr>
      </p:pic>
      <p:pic>
        <p:nvPicPr>
          <p:cNvPr id="226" name="Изображение 225" descr="Снимок экрана 2019-05-13 в 14.28.2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202" y="1917006"/>
            <a:ext cx="379332" cy="252888"/>
          </a:xfrm>
          <a:prstGeom prst="rect">
            <a:avLst/>
          </a:prstGeom>
        </p:spPr>
      </p:pic>
      <p:pic>
        <p:nvPicPr>
          <p:cNvPr id="227" name="Изображение 226" descr="Снимок экрана 2019-05-13 в 14.28.2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702" y="2067504"/>
            <a:ext cx="379332" cy="252888"/>
          </a:xfrm>
          <a:prstGeom prst="rect">
            <a:avLst/>
          </a:prstGeom>
        </p:spPr>
      </p:pic>
      <p:pic>
        <p:nvPicPr>
          <p:cNvPr id="234" name="Изображение 233" descr="Снимок экрана 2019-05-13 в 14.28.2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518" y="4408405"/>
            <a:ext cx="379332" cy="252888"/>
          </a:xfrm>
          <a:prstGeom prst="rect">
            <a:avLst/>
          </a:prstGeom>
        </p:spPr>
      </p:pic>
      <p:pic>
        <p:nvPicPr>
          <p:cNvPr id="235" name="Изображение 234" descr="Снимок экрана 2019-05-13 в 9.48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78" y="5183964"/>
            <a:ext cx="520700" cy="317500"/>
          </a:xfrm>
          <a:prstGeom prst="rect">
            <a:avLst/>
          </a:prstGeom>
        </p:spPr>
      </p:pic>
      <p:sp>
        <p:nvSpPr>
          <p:cNvPr id="236" name="Овал 235"/>
          <p:cNvSpPr/>
          <p:nvPr/>
        </p:nvSpPr>
        <p:spPr>
          <a:xfrm>
            <a:off x="534099" y="5538241"/>
            <a:ext cx="203200" cy="215900"/>
          </a:xfrm>
          <a:prstGeom prst="ellipse">
            <a:avLst/>
          </a:prstGeom>
          <a:solidFill>
            <a:schemeClr val="tx1"/>
          </a:solidFill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7" name="Овал 236"/>
          <p:cNvSpPr/>
          <p:nvPr/>
        </p:nvSpPr>
        <p:spPr>
          <a:xfrm>
            <a:off x="1232599" y="6249045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8" name="Овал 237"/>
          <p:cNvSpPr/>
          <p:nvPr/>
        </p:nvSpPr>
        <p:spPr>
          <a:xfrm>
            <a:off x="1207199" y="5518531"/>
            <a:ext cx="203200" cy="21590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39" name="Прямая соединительная линия 238"/>
          <p:cNvCxnSpPr/>
          <p:nvPr/>
        </p:nvCxnSpPr>
        <p:spPr>
          <a:xfrm flipV="1">
            <a:off x="707541" y="5017013"/>
            <a:ext cx="516716" cy="533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Прямая соединительная линия 239"/>
          <p:cNvCxnSpPr>
            <a:endCxn id="238" idx="0"/>
          </p:cNvCxnSpPr>
          <p:nvPr/>
        </p:nvCxnSpPr>
        <p:spPr>
          <a:xfrm>
            <a:off x="1296099" y="5048631"/>
            <a:ext cx="12700" cy="469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Прямая соединительная линия 240"/>
          <p:cNvCxnSpPr/>
          <p:nvPr/>
        </p:nvCxnSpPr>
        <p:spPr>
          <a:xfrm>
            <a:off x="1367941" y="5017013"/>
            <a:ext cx="681816" cy="533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Прямая соединительная линия 241"/>
          <p:cNvCxnSpPr/>
          <p:nvPr/>
        </p:nvCxnSpPr>
        <p:spPr>
          <a:xfrm>
            <a:off x="635699" y="5734431"/>
            <a:ext cx="0" cy="203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3" name="Прямая соединительная линия 242"/>
          <p:cNvCxnSpPr/>
          <p:nvPr/>
        </p:nvCxnSpPr>
        <p:spPr>
          <a:xfrm>
            <a:off x="707541" y="6121913"/>
            <a:ext cx="558800" cy="235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Прямая соединительная линия 243"/>
          <p:cNvCxnSpPr/>
          <p:nvPr/>
        </p:nvCxnSpPr>
        <p:spPr>
          <a:xfrm flipH="1">
            <a:off x="1296099" y="5734431"/>
            <a:ext cx="12700" cy="5462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Прямая соединительная линия 244"/>
          <p:cNvCxnSpPr/>
          <p:nvPr/>
        </p:nvCxnSpPr>
        <p:spPr>
          <a:xfrm flipH="1">
            <a:off x="1439783" y="5702813"/>
            <a:ext cx="609974" cy="5778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6" name="Овал 245"/>
          <p:cNvSpPr/>
          <p:nvPr/>
        </p:nvSpPr>
        <p:spPr>
          <a:xfrm>
            <a:off x="534099" y="5937631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47" name="Прямая со стрелкой 246"/>
          <p:cNvCxnSpPr>
            <a:stCxn id="238" idx="1"/>
          </p:cNvCxnSpPr>
          <p:nvPr/>
        </p:nvCxnSpPr>
        <p:spPr>
          <a:xfrm flipH="1" flipV="1">
            <a:off x="1232599" y="5084622"/>
            <a:ext cx="4358" cy="465527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8" name="Овал 247"/>
          <p:cNvSpPr/>
          <p:nvPr/>
        </p:nvSpPr>
        <p:spPr>
          <a:xfrm>
            <a:off x="1981899" y="5498287"/>
            <a:ext cx="203200" cy="215900"/>
          </a:xfrm>
          <a:prstGeom prst="ellipse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9" name="Овал 248"/>
          <p:cNvSpPr/>
          <p:nvPr/>
        </p:nvSpPr>
        <p:spPr>
          <a:xfrm>
            <a:off x="1190328" y="4832731"/>
            <a:ext cx="203200" cy="215900"/>
          </a:xfrm>
          <a:prstGeom prst="ellipse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0" name="Овал 249"/>
          <p:cNvSpPr/>
          <p:nvPr/>
        </p:nvSpPr>
        <p:spPr>
          <a:xfrm>
            <a:off x="3592620" y="5246135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51" name="Прямая соединительная линия 250"/>
          <p:cNvCxnSpPr>
            <a:stCxn id="250" idx="0"/>
            <a:endCxn id="256" idx="4"/>
          </p:cNvCxnSpPr>
          <p:nvPr/>
        </p:nvCxnSpPr>
        <p:spPr>
          <a:xfrm flipH="1" flipV="1">
            <a:off x="3685878" y="5004313"/>
            <a:ext cx="8342" cy="2418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Прямая соединительная линия 251"/>
          <p:cNvCxnSpPr>
            <a:stCxn id="250" idx="5"/>
            <a:endCxn id="254" idx="1"/>
          </p:cNvCxnSpPr>
          <p:nvPr/>
        </p:nvCxnSpPr>
        <p:spPr>
          <a:xfrm>
            <a:off x="3766062" y="5430417"/>
            <a:ext cx="179263" cy="2841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Прямая соединительная линия 252"/>
          <p:cNvCxnSpPr>
            <a:stCxn id="254" idx="4"/>
            <a:endCxn id="255" idx="0"/>
          </p:cNvCxnSpPr>
          <p:nvPr/>
        </p:nvCxnSpPr>
        <p:spPr>
          <a:xfrm flipH="1">
            <a:off x="3694220" y="5898850"/>
            <a:ext cx="322947" cy="3380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4" name="Овал 253"/>
          <p:cNvSpPr/>
          <p:nvPr/>
        </p:nvSpPr>
        <p:spPr>
          <a:xfrm>
            <a:off x="3915567" y="5682950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5" name="Овал 254"/>
          <p:cNvSpPr/>
          <p:nvPr/>
        </p:nvSpPr>
        <p:spPr>
          <a:xfrm>
            <a:off x="3592620" y="6236870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6" name="Овал 255"/>
          <p:cNvSpPr/>
          <p:nvPr/>
        </p:nvSpPr>
        <p:spPr>
          <a:xfrm>
            <a:off x="3584278" y="4788413"/>
            <a:ext cx="203200" cy="215900"/>
          </a:xfrm>
          <a:prstGeom prst="ellipse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57" name="Изображение 256" descr="Снимок экрана 2019-05-13 в 9.48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936" y="5097715"/>
            <a:ext cx="520700" cy="317500"/>
          </a:xfrm>
          <a:prstGeom prst="rect">
            <a:avLst/>
          </a:prstGeom>
        </p:spPr>
      </p:pic>
      <p:cxnSp>
        <p:nvCxnSpPr>
          <p:cNvPr id="258" name="Прямая со стрелкой 257"/>
          <p:cNvCxnSpPr/>
          <p:nvPr/>
        </p:nvCxnSpPr>
        <p:spPr>
          <a:xfrm>
            <a:off x="1425278" y="4881285"/>
            <a:ext cx="633910" cy="518051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9" name="Изображение 258" descr="Снимок экрана 2019-05-13 в 14.33.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9" y="5944646"/>
            <a:ext cx="199633" cy="171450"/>
          </a:xfrm>
          <a:prstGeom prst="rect">
            <a:avLst/>
          </a:prstGeom>
        </p:spPr>
      </p:pic>
      <p:pic>
        <p:nvPicPr>
          <p:cNvPr id="260" name="Изображение 259" descr="Снимок экрана 2019-05-13 в 14.28.4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783" y="5681096"/>
            <a:ext cx="206491" cy="217754"/>
          </a:xfrm>
          <a:prstGeom prst="rect">
            <a:avLst/>
          </a:prstGeom>
        </p:spPr>
      </p:pic>
      <p:pic>
        <p:nvPicPr>
          <p:cNvPr id="261" name="Изображение 260" descr="Снимок экрана 2019-05-13 в 14.28.1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699" y="5341124"/>
            <a:ext cx="153685" cy="192618"/>
          </a:xfrm>
          <a:prstGeom prst="rect">
            <a:avLst/>
          </a:prstGeom>
        </p:spPr>
      </p:pic>
      <p:pic>
        <p:nvPicPr>
          <p:cNvPr id="262" name="Изображение 261" descr="Снимок экрана 2019-05-13 в 14.33.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736" y="5728990"/>
            <a:ext cx="199633" cy="171450"/>
          </a:xfrm>
          <a:prstGeom prst="rect">
            <a:avLst/>
          </a:prstGeom>
        </p:spPr>
      </p:pic>
      <p:pic>
        <p:nvPicPr>
          <p:cNvPr id="263" name="Изображение 262" descr="Снимок экрана 2019-05-13 в 14.28.4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798" y="5693415"/>
            <a:ext cx="206491" cy="217754"/>
          </a:xfrm>
          <a:prstGeom prst="rect">
            <a:avLst/>
          </a:prstGeom>
        </p:spPr>
      </p:pic>
      <p:pic>
        <p:nvPicPr>
          <p:cNvPr id="264" name="Изображение 263" descr="Снимок экрана 2019-05-13 в 14.28.1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478" y="4502924"/>
            <a:ext cx="153685" cy="192618"/>
          </a:xfrm>
          <a:prstGeom prst="rect">
            <a:avLst/>
          </a:prstGeom>
        </p:spPr>
      </p:pic>
      <p:pic>
        <p:nvPicPr>
          <p:cNvPr id="265" name="Изображение 264" descr="Снимок экрана 2019-05-13 в 14.28.2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296" y="4535525"/>
            <a:ext cx="379332" cy="252888"/>
          </a:xfrm>
          <a:prstGeom prst="rect">
            <a:avLst/>
          </a:prstGeom>
        </p:spPr>
      </p:pic>
      <p:pic>
        <p:nvPicPr>
          <p:cNvPr id="266" name="Изображение 265" descr="Снимок экрана 2019-05-13 в 14.28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289" y="6358165"/>
            <a:ext cx="209737" cy="238524"/>
          </a:xfrm>
          <a:prstGeom prst="rect">
            <a:avLst/>
          </a:prstGeom>
        </p:spPr>
      </p:pic>
      <p:cxnSp>
        <p:nvCxnSpPr>
          <p:cNvPr id="267" name="Прямая соединительная линия 266"/>
          <p:cNvCxnSpPr>
            <a:stCxn id="268" idx="5"/>
          </p:cNvCxnSpPr>
          <p:nvPr/>
        </p:nvCxnSpPr>
        <p:spPr>
          <a:xfrm>
            <a:off x="3402120" y="5906013"/>
            <a:ext cx="278678" cy="3057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8" name="Овал 267"/>
          <p:cNvSpPr/>
          <p:nvPr/>
        </p:nvSpPr>
        <p:spPr>
          <a:xfrm>
            <a:off x="3228678" y="5721731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69" name="Прямая соединительная линия 268"/>
          <p:cNvCxnSpPr>
            <a:stCxn id="250" idx="3"/>
            <a:endCxn id="268" idx="7"/>
          </p:cNvCxnSpPr>
          <p:nvPr/>
        </p:nvCxnSpPr>
        <p:spPr>
          <a:xfrm flipH="1">
            <a:off x="3402120" y="5430417"/>
            <a:ext cx="220258" cy="3229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0" name="Изображение 269" descr="Снимок экрана 2019-05-13 в 14.28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153" y="6206388"/>
            <a:ext cx="209737" cy="238524"/>
          </a:xfrm>
          <a:prstGeom prst="rect">
            <a:avLst/>
          </a:prstGeom>
        </p:spPr>
      </p:pic>
      <p:pic>
        <p:nvPicPr>
          <p:cNvPr id="271" name="Изображение 270" descr="Снимок экрана 2019-05-13 в 14.28.2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946" y="4472154"/>
            <a:ext cx="379332" cy="252888"/>
          </a:xfrm>
          <a:prstGeom prst="rect">
            <a:avLst/>
          </a:prstGeom>
        </p:spPr>
      </p:pic>
      <p:pic>
        <p:nvPicPr>
          <p:cNvPr id="272" name="Изображение 271" descr="Снимок экрана 2019-05-13 в 14.28.2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510" y="4452723"/>
            <a:ext cx="379332" cy="252888"/>
          </a:xfrm>
          <a:prstGeom prst="rect">
            <a:avLst/>
          </a:prstGeom>
        </p:spPr>
      </p:pic>
      <p:sp>
        <p:nvSpPr>
          <p:cNvPr id="273" name="TextBox 272"/>
          <p:cNvSpPr txBox="1"/>
          <p:nvPr/>
        </p:nvSpPr>
        <p:spPr>
          <a:xfrm>
            <a:off x="317500" y="6431622"/>
            <a:ext cx="804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	7									</a:t>
            </a:r>
            <a:r>
              <a:rPr lang="ru-RU" dirty="0"/>
              <a:t> 8</a:t>
            </a:r>
            <a:r>
              <a:rPr lang="ru-RU" dirty="0" smtClean="0"/>
              <a:t>					</a:t>
            </a:r>
            <a:endParaRPr lang="ru-RU" dirty="0"/>
          </a:p>
        </p:txBody>
      </p:sp>
      <p:sp>
        <p:nvSpPr>
          <p:cNvPr id="274" name="TextBox 273"/>
          <p:cNvSpPr txBox="1"/>
          <p:nvPr/>
        </p:nvSpPr>
        <p:spPr>
          <a:xfrm>
            <a:off x="325842" y="4066512"/>
            <a:ext cx="804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	5									</a:t>
            </a:r>
            <a:r>
              <a:rPr lang="ru-RU" dirty="0"/>
              <a:t> </a:t>
            </a:r>
            <a:r>
              <a:rPr lang="ru-RU" dirty="0" smtClean="0"/>
              <a:t>6					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6553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Изображение 201" descr="Снимок экрана 2019-05-13 в 9.48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200" y="2467630"/>
            <a:ext cx="520700" cy="317500"/>
          </a:xfrm>
          <a:prstGeom prst="rect">
            <a:avLst/>
          </a:prstGeom>
        </p:spPr>
      </p:pic>
      <p:pic>
        <p:nvPicPr>
          <p:cNvPr id="250" name="Изображение 249" descr="Снимок экрана 2019-05-13 в 9.48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81680"/>
            <a:ext cx="520700" cy="317500"/>
          </a:xfrm>
          <a:prstGeom prst="rect">
            <a:avLst/>
          </a:prstGeom>
        </p:spPr>
      </p:pic>
      <p:pic>
        <p:nvPicPr>
          <p:cNvPr id="201" name="Изображение 200" descr="Снимок экрана 2019-05-13 в 9.48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571" y="2504938"/>
            <a:ext cx="520700" cy="317500"/>
          </a:xfrm>
          <a:prstGeom prst="rect">
            <a:avLst/>
          </a:prstGeom>
        </p:spPr>
      </p:pic>
      <p:pic>
        <p:nvPicPr>
          <p:cNvPr id="242" name="Изображение 241" descr="Снимок экрана 2019-05-13 в 14.28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989" y="6116500"/>
            <a:ext cx="209737" cy="238524"/>
          </a:xfrm>
          <a:prstGeom prst="rect">
            <a:avLst/>
          </a:prstGeom>
        </p:spPr>
      </p:pic>
      <p:pic>
        <p:nvPicPr>
          <p:cNvPr id="241" name="Изображение 240" descr="Снимок экрана 2019-05-13 в 14.28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813" y="6153543"/>
            <a:ext cx="209737" cy="238524"/>
          </a:xfrm>
          <a:prstGeom prst="rect">
            <a:avLst/>
          </a:prstGeom>
        </p:spPr>
      </p:pic>
      <p:pic>
        <p:nvPicPr>
          <p:cNvPr id="235" name="Изображение 234" descr="Снимок экрана 2019-05-13 в 14.28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31" y="3783538"/>
            <a:ext cx="209737" cy="238524"/>
          </a:xfrm>
          <a:prstGeom prst="rect">
            <a:avLst/>
          </a:prstGeom>
        </p:spPr>
      </p:pic>
      <p:pic>
        <p:nvPicPr>
          <p:cNvPr id="234" name="Изображение 233" descr="Снимок экрана 2019-05-13 в 14.28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447" y="3830500"/>
            <a:ext cx="209737" cy="238524"/>
          </a:xfrm>
          <a:prstGeom prst="rect">
            <a:avLst/>
          </a:prstGeom>
        </p:spPr>
      </p:pic>
      <p:pic>
        <p:nvPicPr>
          <p:cNvPr id="229" name="Изображение 228" descr="Снимок экрана 2019-05-13 в 9.48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2669"/>
            <a:ext cx="520700" cy="317500"/>
          </a:xfrm>
          <a:prstGeom prst="rect">
            <a:avLst/>
          </a:prstGeom>
        </p:spPr>
      </p:pic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Свойства </a:t>
            </a:r>
            <a:r>
              <a:rPr lang="ru-RU" dirty="0" err="1" smtClean="0"/>
              <a:t>реконструктора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25263" y="1417638"/>
            <a:ext cx="8229600" cy="4708525"/>
          </a:xfrm>
        </p:spPr>
        <p:txBody>
          <a:bodyPr/>
          <a:lstStyle/>
          <a:p>
            <a:r>
              <a:rPr lang="ru-RU" dirty="0" smtClean="0"/>
              <a:t>Частные случаи:</a:t>
            </a:r>
            <a:endParaRPr lang="ru-RU" u="sng" dirty="0" smtClean="0"/>
          </a:p>
        </p:txBody>
      </p:sp>
      <p:sp>
        <p:nvSpPr>
          <p:cNvPr id="19" name="Овал 18"/>
          <p:cNvSpPr/>
          <p:nvPr/>
        </p:nvSpPr>
        <p:spPr>
          <a:xfrm>
            <a:off x="889000" y="2131614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215900" y="2837124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914400" y="3547928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/>
          <p:cNvSpPr/>
          <p:nvPr/>
        </p:nvSpPr>
        <p:spPr>
          <a:xfrm>
            <a:off x="889000" y="2817414"/>
            <a:ext cx="203200" cy="21590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1655358" y="2817414"/>
            <a:ext cx="203200" cy="21590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   </a:t>
            </a:r>
            <a:endParaRPr lang="ru-RU" dirty="0"/>
          </a:p>
        </p:txBody>
      </p:sp>
      <p:cxnSp>
        <p:nvCxnSpPr>
          <p:cNvPr id="24" name="Прямая соединительная линия 23"/>
          <p:cNvCxnSpPr/>
          <p:nvPr/>
        </p:nvCxnSpPr>
        <p:spPr>
          <a:xfrm flipV="1">
            <a:off x="389342" y="2315896"/>
            <a:ext cx="516716" cy="533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>
            <a:endCxn id="22" idx="0"/>
          </p:cNvCxnSpPr>
          <p:nvPr/>
        </p:nvCxnSpPr>
        <p:spPr>
          <a:xfrm>
            <a:off x="977900" y="2347514"/>
            <a:ext cx="12700" cy="469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1049742" y="2315896"/>
            <a:ext cx="681816" cy="533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>
            <a:off x="317500" y="3033314"/>
            <a:ext cx="0" cy="203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>
            <a:off x="389342" y="3420796"/>
            <a:ext cx="558800" cy="235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/>
        </p:nvCxnSpPr>
        <p:spPr>
          <a:xfrm flipH="1">
            <a:off x="977900" y="3033314"/>
            <a:ext cx="12700" cy="5462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/>
          <p:nvPr/>
        </p:nvCxnSpPr>
        <p:spPr>
          <a:xfrm flipH="1">
            <a:off x="1121584" y="3001696"/>
            <a:ext cx="609974" cy="5778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215900" y="3236514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9" name="Прямая со стрелкой 78"/>
          <p:cNvCxnSpPr/>
          <p:nvPr/>
        </p:nvCxnSpPr>
        <p:spPr>
          <a:xfrm>
            <a:off x="1151342" y="2925364"/>
            <a:ext cx="469900" cy="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Овал 80"/>
          <p:cNvSpPr/>
          <p:nvPr/>
        </p:nvSpPr>
        <p:spPr>
          <a:xfrm>
            <a:off x="2349500" y="2901284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4" name="Овал 83"/>
          <p:cNvSpPr/>
          <p:nvPr/>
        </p:nvSpPr>
        <p:spPr>
          <a:xfrm>
            <a:off x="3788958" y="2881574"/>
            <a:ext cx="203200" cy="21590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   </a:t>
            </a:r>
            <a:endParaRPr lang="ru-RU" dirty="0"/>
          </a:p>
        </p:txBody>
      </p:sp>
      <p:cxnSp>
        <p:nvCxnSpPr>
          <p:cNvPr id="85" name="Прямая соединительная линия 84"/>
          <p:cNvCxnSpPr/>
          <p:nvPr/>
        </p:nvCxnSpPr>
        <p:spPr>
          <a:xfrm flipV="1">
            <a:off x="2522942" y="2380056"/>
            <a:ext cx="516716" cy="533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Прямая соединительная линия 86"/>
          <p:cNvCxnSpPr/>
          <p:nvPr/>
        </p:nvCxnSpPr>
        <p:spPr>
          <a:xfrm>
            <a:off x="3183342" y="2380056"/>
            <a:ext cx="681816" cy="533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Прямая соединительная линия 88"/>
          <p:cNvCxnSpPr>
            <a:stCxn id="81" idx="5"/>
          </p:cNvCxnSpPr>
          <p:nvPr/>
        </p:nvCxnSpPr>
        <p:spPr>
          <a:xfrm>
            <a:off x="2522942" y="3085566"/>
            <a:ext cx="558800" cy="6344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Прямая соединительная линия 90"/>
          <p:cNvCxnSpPr/>
          <p:nvPr/>
        </p:nvCxnSpPr>
        <p:spPr>
          <a:xfrm flipH="1">
            <a:off x="3255184" y="3065856"/>
            <a:ext cx="609974" cy="5778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Овал 101"/>
          <p:cNvSpPr/>
          <p:nvPr/>
        </p:nvSpPr>
        <p:spPr>
          <a:xfrm>
            <a:off x="3039284" y="2195774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3" name="Овал 102"/>
          <p:cNvSpPr/>
          <p:nvPr/>
        </p:nvSpPr>
        <p:spPr>
          <a:xfrm>
            <a:off x="3051984" y="3612088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4" name="Овал 103"/>
          <p:cNvSpPr/>
          <p:nvPr/>
        </p:nvSpPr>
        <p:spPr>
          <a:xfrm>
            <a:off x="4635500" y="2856834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5" name="Овал 104"/>
          <p:cNvSpPr/>
          <p:nvPr/>
        </p:nvSpPr>
        <p:spPr>
          <a:xfrm>
            <a:off x="5334000" y="3567638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6" name="Овал 105"/>
          <p:cNvSpPr/>
          <p:nvPr/>
        </p:nvSpPr>
        <p:spPr>
          <a:xfrm>
            <a:off x="5308600" y="2837124"/>
            <a:ext cx="203200" cy="21590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7" name="Овал 106"/>
          <p:cNvSpPr/>
          <p:nvPr/>
        </p:nvSpPr>
        <p:spPr>
          <a:xfrm>
            <a:off x="6074958" y="2837124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   </a:t>
            </a:r>
            <a:endParaRPr lang="ru-RU" dirty="0"/>
          </a:p>
        </p:txBody>
      </p:sp>
      <p:cxnSp>
        <p:nvCxnSpPr>
          <p:cNvPr id="108" name="Прямая соединительная линия 107"/>
          <p:cNvCxnSpPr/>
          <p:nvPr/>
        </p:nvCxnSpPr>
        <p:spPr>
          <a:xfrm flipV="1">
            <a:off x="4808942" y="2335606"/>
            <a:ext cx="516716" cy="533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Прямая соединительная линия 108"/>
          <p:cNvCxnSpPr>
            <a:endCxn id="106" idx="0"/>
          </p:cNvCxnSpPr>
          <p:nvPr/>
        </p:nvCxnSpPr>
        <p:spPr>
          <a:xfrm>
            <a:off x="5397500" y="2367224"/>
            <a:ext cx="12700" cy="469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Прямая соединительная линия 109"/>
          <p:cNvCxnSpPr/>
          <p:nvPr/>
        </p:nvCxnSpPr>
        <p:spPr>
          <a:xfrm>
            <a:off x="5469342" y="2335606"/>
            <a:ext cx="681816" cy="533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Прямая соединительная линия 110"/>
          <p:cNvCxnSpPr/>
          <p:nvPr/>
        </p:nvCxnSpPr>
        <p:spPr>
          <a:xfrm>
            <a:off x="4737100" y="3053024"/>
            <a:ext cx="0" cy="203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Прямая соединительная линия 111"/>
          <p:cNvCxnSpPr/>
          <p:nvPr/>
        </p:nvCxnSpPr>
        <p:spPr>
          <a:xfrm>
            <a:off x="4808942" y="3440506"/>
            <a:ext cx="558800" cy="235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H="1">
            <a:off x="5397500" y="3053024"/>
            <a:ext cx="12700" cy="5462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Прямая соединительная линия 113"/>
          <p:cNvCxnSpPr/>
          <p:nvPr/>
        </p:nvCxnSpPr>
        <p:spPr>
          <a:xfrm flipH="1">
            <a:off x="5541184" y="3021406"/>
            <a:ext cx="609974" cy="5778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Овал 114"/>
          <p:cNvSpPr/>
          <p:nvPr/>
        </p:nvSpPr>
        <p:spPr>
          <a:xfrm>
            <a:off x="4635500" y="3256224"/>
            <a:ext cx="203200" cy="21590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9" name="Прямая со стрелкой 118"/>
          <p:cNvCxnSpPr>
            <a:endCxn id="106" idx="2"/>
          </p:cNvCxnSpPr>
          <p:nvPr/>
        </p:nvCxnSpPr>
        <p:spPr>
          <a:xfrm flipV="1">
            <a:off x="4838700" y="2945074"/>
            <a:ext cx="469900" cy="41910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Овал 124"/>
          <p:cNvSpPr/>
          <p:nvPr/>
        </p:nvSpPr>
        <p:spPr>
          <a:xfrm>
            <a:off x="5317129" y="2149602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6" name="Овал 125"/>
          <p:cNvSpPr/>
          <p:nvPr/>
        </p:nvSpPr>
        <p:spPr>
          <a:xfrm>
            <a:off x="251821" y="5374344"/>
            <a:ext cx="203200" cy="21590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7" name="Овал 126"/>
          <p:cNvSpPr/>
          <p:nvPr/>
        </p:nvSpPr>
        <p:spPr>
          <a:xfrm>
            <a:off x="950321" y="6085148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8" name="Овал 127"/>
          <p:cNvSpPr/>
          <p:nvPr/>
        </p:nvSpPr>
        <p:spPr>
          <a:xfrm>
            <a:off x="924921" y="5354634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9" name="Прямая соединительная линия 128"/>
          <p:cNvCxnSpPr/>
          <p:nvPr/>
        </p:nvCxnSpPr>
        <p:spPr>
          <a:xfrm flipV="1">
            <a:off x="425263" y="4853116"/>
            <a:ext cx="516716" cy="533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Прямая соединительная линия 129"/>
          <p:cNvCxnSpPr>
            <a:endCxn id="128" idx="0"/>
          </p:cNvCxnSpPr>
          <p:nvPr/>
        </p:nvCxnSpPr>
        <p:spPr>
          <a:xfrm>
            <a:off x="1013821" y="4884734"/>
            <a:ext cx="12700" cy="469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Прямая соединительная линия 130"/>
          <p:cNvCxnSpPr/>
          <p:nvPr/>
        </p:nvCxnSpPr>
        <p:spPr>
          <a:xfrm>
            <a:off x="1085663" y="4853116"/>
            <a:ext cx="681816" cy="533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Прямая соединительная линия 131"/>
          <p:cNvCxnSpPr/>
          <p:nvPr/>
        </p:nvCxnSpPr>
        <p:spPr>
          <a:xfrm>
            <a:off x="353421" y="5570534"/>
            <a:ext cx="0" cy="203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Прямая соединительная линия 132"/>
          <p:cNvCxnSpPr/>
          <p:nvPr/>
        </p:nvCxnSpPr>
        <p:spPr>
          <a:xfrm>
            <a:off x="425263" y="5958016"/>
            <a:ext cx="558800" cy="235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Прямая соединительная линия 133"/>
          <p:cNvCxnSpPr/>
          <p:nvPr/>
        </p:nvCxnSpPr>
        <p:spPr>
          <a:xfrm flipH="1">
            <a:off x="1013821" y="5570534"/>
            <a:ext cx="12700" cy="5462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Прямая соединительная линия 134"/>
          <p:cNvCxnSpPr/>
          <p:nvPr/>
        </p:nvCxnSpPr>
        <p:spPr>
          <a:xfrm flipH="1">
            <a:off x="1157505" y="5538916"/>
            <a:ext cx="609974" cy="5778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Овал 135"/>
          <p:cNvSpPr/>
          <p:nvPr/>
        </p:nvSpPr>
        <p:spPr>
          <a:xfrm>
            <a:off x="251821" y="5773734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8" name="Прямая со стрелкой 137"/>
          <p:cNvCxnSpPr/>
          <p:nvPr/>
        </p:nvCxnSpPr>
        <p:spPr>
          <a:xfrm flipV="1">
            <a:off x="376642" y="4793182"/>
            <a:ext cx="529416" cy="553515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Овал 144"/>
          <p:cNvSpPr/>
          <p:nvPr/>
        </p:nvSpPr>
        <p:spPr>
          <a:xfrm>
            <a:off x="937621" y="4668834"/>
            <a:ext cx="203200" cy="21590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6" name="Овал 145"/>
          <p:cNvSpPr/>
          <p:nvPr/>
        </p:nvSpPr>
        <p:spPr>
          <a:xfrm>
            <a:off x="1699621" y="5334390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7" name="Овал 146"/>
          <p:cNvSpPr/>
          <p:nvPr/>
        </p:nvSpPr>
        <p:spPr>
          <a:xfrm>
            <a:off x="6743700" y="2805770"/>
            <a:ext cx="203200" cy="215900"/>
          </a:xfrm>
          <a:prstGeom prst="ellipse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8" name="Овал 147"/>
          <p:cNvSpPr/>
          <p:nvPr/>
        </p:nvSpPr>
        <p:spPr>
          <a:xfrm>
            <a:off x="8183158" y="2786060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   </a:t>
            </a:r>
            <a:endParaRPr lang="ru-RU" dirty="0"/>
          </a:p>
        </p:txBody>
      </p:sp>
      <p:cxnSp>
        <p:nvCxnSpPr>
          <p:cNvPr id="149" name="Прямая соединительная линия 148"/>
          <p:cNvCxnSpPr/>
          <p:nvPr/>
        </p:nvCxnSpPr>
        <p:spPr>
          <a:xfrm flipV="1">
            <a:off x="6917142" y="2284542"/>
            <a:ext cx="516716" cy="533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Прямая соединительная линия 149"/>
          <p:cNvCxnSpPr/>
          <p:nvPr/>
        </p:nvCxnSpPr>
        <p:spPr>
          <a:xfrm>
            <a:off x="7577542" y="2284542"/>
            <a:ext cx="681816" cy="533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Прямая соединительная линия 151"/>
          <p:cNvCxnSpPr>
            <a:stCxn id="147" idx="4"/>
          </p:cNvCxnSpPr>
          <p:nvPr/>
        </p:nvCxnSpPr>
        <p:spPr>
          <a:xfrm>
            <a:off x="6845300" y="3021670"/>
            <a:ext cx="630642" cy="6028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Прямая соединительная линия 152"/>
          <p:cNvCxnSpPr/>
          <p:nvPr/>
        </p:nvCxnSpPr>
        <p:spPr>
          <a:xfrm flipH="1">
            <a:off x="7649384" y="2970342"/>
            <a:ext cx="609974" cy="5778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Овал 154"/>
          <p:cNvSpPr/>
          <p:nvPr/>
        </p:nvSpPr>
        <p:spPr>
          <a:xfrm>
            <a:off x="7446184" y="3516574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6" name="Овал 155"/>
          <p:cNvSpPr/>
          <p:nvPr/>
        </p:nvSpPr>
        <p:spPr>
          <a:xfrm>
            <a:off x="7433858" y="2132274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7" name="Овал 156"/>
          <p:cNvSpPr/>
          <p:nvPr/>
        </p:nvSpPr>
        <p:spPr>
          <a:xfrm>
            <a:off x="4506321" y="5411121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Овал 157"/>
          <p:cNvSpPr/>
          <p:nvPr/>
        </p:nvSpPr>
        <p:spPr>
          <a:xfrm>
            <a:off x="5204821" y="6121925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9" name="Овал 158"/>
          <p:cNvSpPr/>
          <p:nvPr/>
        </p:nvSpPr>
        <p:spPr>
          <a:xfrm>
            <a:off x="5179421" y="5391411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0" name="Прямая соединительная линия 159"/>
          <p:cNvCxnSpPr/>
          <p:nvPr/>
        </p:nvCxnSpPr>
        <p:spPr>
          <a:xfrm flipV="1">
            <a:off x="4679763" y="4889893"/>
            <a:ext cx="516716" cy="533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Прямая соединительная линия 160"/>
          <p:cNvCxnSpPr>
            <a:endCxn id="159" idx="0"/>
          </p:cNvCxnSpPr>
          <p:nvPr/>
        </p:nvCxnSpPr>
        <p:spPr>
          <a:xfrm>
            <a:off x="5268321" y="4921511"/>
            <a:ext cx="12700" cy="469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Прямая соединительная линия 161"/>
          <p:cNvCxnSpPr/>
          <p:nvPr/>
        </p:nvCxnSpPr>
        <p:spPr>
          <a:xfrm>
            <a:off x="5340163" y="4889893"/>
            <a:ext cx="681816" cy="533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Прямая соединительная линия 162"/>
          <p:cNvCxnSpPr/>
          <p:nvPr/>
        </p:nvCxnSpPr>
        <p:spPr>
          <a:xfrm>
            <a:off x="4607921" y="5607311"/>
            <a:ext cx="0" cy="203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Прямая соединительная линия 163"/>
          <p:cNvCxnSpPr/>
          <p:nvPr/>
        </p:nvCxnSpPr>
        <p:spPr>
          <a:xfrm>
            <a:off x="4679763" y="5994793"/>
            <a:ext cx="558800" cy="235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H="1">
            <a:off x="5268321" y="5607311"/>
            <a:ext cx="12700" cy="5462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Прямая соединительная линия 165"/>
          <p:cNvCxnSpPr/>
          <p:nvPr/>
        </p:nvCxnSpPr>
        <p:spPr>
          <a:xfrm flipH="1">
            <a:off x="5412005" y="5575693"/>
            <a:ext cx="609974" cy="5778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7" name="Овал 166"/>
          <p:cNvSpPr/>
          <p:nvPr/>
        </p:nvSpPr>
        <p:spPr>
          <a:xfrm>
            <a:off x="4506321" y="5810511"/>
            <a:ext cx="203200" cy="21590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72" name="Прямая со стрелкой 171"/>
          <p:cNvCxnSpPr/>
          <p:nvPr/>
        </p:nvCxnSpPr>
        <p:spPr>
          <a:xfrm flipV="1">
            <a:off x="4794063" y="5536138"/>
            <a:ext cx="1198158" cy="41910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6" name="Овал 175"/>
          <p:cNvSpPr/>
          <p:nvPr/>
        </p:nvSpPr>
        <p:spPr>
          <a:xfrm>
            <a:off x="5954121" y="5371167"/>
            <a:ext cx="203200" cy="21590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7" name="Овал 176"/>
          <p:cNvSpPr/>
          <p:nvPr/>
        </p:nvSpPr>
        <p:spPr>
          <a:xfrm>
            <a:off x="5162550" y="4705611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9" name="Овал 178"/>
          <p:cNvSpPr/>
          <p:nvPr/>
        </p:nvSpPr>
        <p:spPr>
          <a:xfrm>
            <a:off x="2344351" y="5374473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81" name="Прямая соединительная линия 180"/>
          <p:cNvCxnSpPr>
            <a:stCxn id="189" idx="3"/>
            <a:endCxn id="179" idx="0"/>
          </p:cNvCxnSpPr>
          <p:nvPr/>
        </p:nvCxnSpPr>
        <p:spPr>
          <a:xfrm flipH="1">
            <a:off x="2445951" y="4853116"/>
            <a:ext cx="576649" cy="5213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Прямая соединительная линия 181"/>
          <p:cNvCxnSpPr/>
          <p:nvPr/>
        </p:nvCxnSpPr>
        <p:spPr>
          <a:xfrm>
            <a:off x="3140884" y="4853116"/>
            <a:ext cx="681816" cy="533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Прямая соединительная линия 183"/>
          <p:cNvCxnSpPr>
            <a:endCxn id="191" idx="1"/>
          </p:cNvCxnSpPr>
          <p:nvPr/>
        </p:nvCxnSpPr>
        <p:spPr>
          <a:xfrm>
            <a:off x="2455084" y="5588789"/>
            <a:ext cx="584200" cy="5525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Прямая соединительная линия 185"/>
          <p:cNvCxnSpPr>
            <a:endCxn id="191" idx="7"/>
          </p:cNvCxnSpPr>
          <p:nvPr/>
        </p:nvCxnSpPr>
        <p:spPr>
          <a:xfrm flipH="1">
            <a:off x="3182968" y="5538916"/>
            <a:ext cx="639732" cy="6024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9" name="Овал 188"/>
          <p:cNvSpPr/>
          <p:nvPr/>
        </p:nvSpPr>
        <p:spPr>
          <a:xfrm>
            <a:off x="2992842" y="4668834"/>
            <a:ext cx="203200" cy="2159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0" name="Овал 189"/>
          <p:cNvSpPr/>
          <p:nvPr/>
        </p:nvSpPr>
        <p:spPr>
          <a:xfrm>
            <a:off x="3754842" y="5334390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1" name="Овал 190"/>
          <p:cNvSpPr/>
          <p:nvPr/>
        </p:nvSpPr>
        <p:spPr>
          <a:xfrm>
            <a:off x="3009526" y="6109750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5" name="Овал 204"/>
          <p:cNvSpPr/>
          <p:nvPr/>
        </p:nvSpPr>
        <p:spPr>
          <a:xfrm>
            <a:off x="6866342" y="5334789"/>
            <a:ext cx="203200" cy="215900"/>
          </a:xfrm>
          <a:prstGeom prst="ellipse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6" name="Овал 205"/>
          <p:cNvSpPr/>
          <p:nvPr/>
        </p:nvSpPr>
        <p:spPr>
          <a:xfrm>
            <a:off x="8305800" y="5315079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   </a:t>
            </a:r>
            <a:endParaRPr lang="ru-RU" dirty="0"/>
          </a:p>
        </p:txBody>
      </p:sp>
      <p:cxnSp>
        <p:nvCxnSpPr>
          <p:cNvPr id="207" name="Прямая соединительная линия 206"/>
          <p:cNvCxnSpPr/>
          <p:nvPr/>
        </p:nvCxnSpPr>
        <p:spPr>
          <a:xfrm flipV="1">
            <a:off x="7039784" y="4813561"/>
            <a:ext cx="516716" cy="533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Прямая соединительная линия 207"/>
          <p:cNvCxnSpPr/>
          <p:nvPr/>
        </p:nvCxnSpPr>
        <p:spPr>
          <a:xfrm>
            <a:off x="7700184" y="4813561"/>
            <a:ext cx="681816" cy="533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Прямая соединительная линия 209"/>
          <p:cNvCxnSpPr>
            <a:stCxn id="205" idx="4"/>
          </p:cNvCxnSpPr>
          <p:nvPr/>
        </p:nvCxnSpPr>
        <p:spPr>
          <a:xfrm>
            <a:off x="6967942" y="5550689"/>
            <a:ext cx="630642" cy="6028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1" name="Прямая соединительная линия 210"/>
          <p:cNvCxnSpPr/>
          <p:nvPr/>
        </p:nvCxnSpPr>
        <p:spPr>
          <a:xfrm flipH="1">
            <a:off x="7772026" y="5499361"/>
            <a:ext cx="609974" cy="5778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3" name="Овал 212"/>
          <p:cNvSpPr/>
          <p:nvPr/>
        </p:nvSpPr>
        <p:spPr>
          <a:xfrm>
            <a:off x="7568826" y="6045593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4" name="Овал 213"/>
          <p:cNvSpPr/>
          <p:nvPr/>
        </p:nvSpPr>
        <p:spPr>
          <a:xfrm>
            <a:off x="7556500" y="4661293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5" name="Изображение 214" descr="Снимок экрана 2019-05-13 в 9.48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242" y="4995056"/>
            <a:ext cx="520700" cy="317500"/>
          </a:xfrm>
          <a:prstGeom prst="rect">
            <a:avLst/>
          </a:prstGeom>
        </p:spPr>
      </p:pic>
      <p:pic>
        <p:nvPicPr>
          <p:cNvPr id="220" name="Изображение 219" descr="Снимок экрана 2019-05-13 в 14.33.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383" y="2967299"/>
            <a:ext cx="199633" cy="171450"/>
          </a:xfrm>
          <a:prstGeom prst="rect">
            <a:avLst/>
          </a:prstGeom>
        </p:spPr>
      </p:pic>
      <p:pic>
        <p:nvPicPr>
          <p:cNvPr id="221" name="Изображение 220" descr="Снимок экрана 2019-05-13 в 14.28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957" y="3783538"/>
            <a:ext cx="209737" cy="238524"/>
          </a:xfrm>
          <a:prstGeom prst="rect">
            <a:avLst/>
          </a:prstGeom>
        </p:spPr>
      </p:pic>
      <p:pic>
        <p:nvPicPr>
          <p:cNvPr id="222" name="Изображение 221" descr="Снимок экрана 2019-05-13 в 14.28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447" y="3827988"/>
            <a:ext cx="209737" cy="238524"/>
          </a:xfrm>
          <a:prstGeom prst="rect">
            <a:avLst/>
          </a:prstGeom>
        </p:spPr>
      </p:pic>
      <p:pic>
        <p:nvPicPr>
          <p:cNvPr id="223" name="Изображение 222" descr="Снимок экрана 2019-05-13 в 14.28.4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347" y="2829712"/>
            <a:ext cx="206491" cy="217754"/>
          </a:xfrm>
          <a:prstGeom prst="rect">
            <a:avLst/>
          </a:prstGeom>
        </p:spPr>
      </p:pic>
      <p:pic>
        <p:nvPicPr>
          <p:cNvPr id="224" name="Изображение 223" descr="Снимок экрана 2019-05-13 в 14.28.4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24" y="3171688"/>
            <a:ext cx="206491" cy="217754"/>
          </a:xfrm>
          <a:prstGeom prst="rect">
            <a:avLst/>
          </a:prstGeom>
        </p:spPr>
      </p:pic>
      <p:pic>
        <p:nvPicPr>
          <p:cNvPr id="225" name="Изображение 224" descr="Снимок экрана 2019-05-13 в 14.33.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288" y="3425292"/>
            <a:ext cx="199633" cy="171450"/>
          </a:xfrm>
          <a:prstGeom prst="rect">
            <a:avLst/>
          </a:prstGeom>
        </p:spPr>
      </p:pic>
      <p:pic>
        <p:nvPicPr>
          <p:cNvPr id="226" name="Изображение 225" descr="Снимок экрана 2019-05-13 в 14.28.1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315" y="2602963"/>
            <a:ext cx="153685" cy="192618"/>
          </a:xfrm>
          <a:prstGeom prst="rect">
            <a:avLst/>
          </a:prstGeom>
        </p:spPr>
      </p:pic>
      <p:pic>
        <p:nvPicPr>
          <p:cNvPr id="227" name="Изображение 226" descr="Снимок экрана 2019-05-13 в 14.28.1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315" y="2566977"/>
            <a:ext cx="153685" cy="192618"/>
          </a:xfrm>
          <a:prstGeom prst="rect">
            <a:avLst/>
          </a:prstGeom>
        </p:spPr>
      </p:pic>
      <p:pic>
        <p:nvPicPr>
          <p:cNvPr id="228" name="Изображение 227" descr="Снимок экрана 2019-05-13 в 9.48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984" y="2467630"/>
            <a:ext cx="520700" cy="317500"/>
          </a:xfrm>
          <a:prstGeom prst="rect">
            <a:avLst/>
          </a:prstGeom>
        </p:spPr>
      </p:pic>
      <p:pic>
        <p:nvPicPr>
          <p:cNvPr id="230" name="Изображение 229" descr="Снимок экрана 2019-05-13 в 14.28.1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173" y="2566311"/>
            <a:ext cx="153685" cy="192618"/>
          </a:xfrm>
          <a:prstGeom prst="rect">
            <a:avLst/>
          </a:prstGeom>
        </p:spPr>
      </p:pic>
      <p:pic>
        <p:nvPicPr>
          <p:cNvPr id="231" name="Изображение 230" descr="Снимок экрана 2019-05-13 в 14.28.1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964" y="2777724"/>
            <a:ext cx="153685" cy="192618"/>
          </a:xfrm>
          <a:prstGeom prst="rect">
            <a:avLst/>
          </a:prstGeom>
        </p:spPr>
      </p:pic>
      <p:pic>
        <p:nvPicPr>
          <p:cNvPr id="232" name="Изображение 231" descr="Снимок экрана 2019-05-13 в 14.33.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09" y="3526363"/>
            <a:ext cx="199633" cy="171450"/>
          </a:xfrm>
          <a:prstGeom prst="rect">
            <a:avLst/>
          </a:prstGeom>
        </p:spPr>
      </p:pic>
      <p:pic>
        <p:nvPicPr>
          <p:cNvPr id="233" name="Изображение 232" descr="Снимок экрана 2019-05-13 в 14.33.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430" y="3045612"/>
            <a:ext cx="199633" cy="171450"/>
          </a:xfrm>
          <a:prstGeom prst="rect">
            <a:avLst/>
          </a:prstGeom>
        </p:spPr>
      </p:pic>
      <p:pic>
        <p:nvPicPr>
          <p:cNvPr id="236" name="Изображение 235" descr="Снимок экрана 2019-05-13 в 14.28.4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06" y="2601637"/>
            <a:ext cx="206491" cy="217754"/>
          </a:xfrm>
          <a:prstGeom prst="rect">
            <a:avLst/>
          </a:prstGeom>
        </p:spPr>
      </p:pic>
      <p:pic>
        <p:nvPicPr>
          <p:cNvPr id="237" name="Изображение 236" descr="Снимок экрана 2019-05-13 в 14.28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63" y="6193098"/>
            <a:ext cx="209737" cy="238524"/>
          </a:xfrm>
          <a:prstGeom prst="rect">
            <a:avLst/>
          </a:prstGeom>
        </p:spPr>
      </p:pic>
      <p:pic>
        <p:nvPicPr>
          <p:cNvPr id="238" name="Изображение 237" descr="Снимок экрана 2019-05-13 в 14.28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405" y="6101813"/>
            <a:ext cx="209737" cy="238524"/>
          </a:xfrm>
          <a:prstGeom prst="rect">
            <a:avLst/>
          </a:prstGeom>
        </p:spPr>
      </p:pic>
      <p:pic>
        <p:nvPicPr>
          <p:cNvPr id="243" name="Изображение 242" descr="Снимок экрана 2019-05-13 в 14.28.4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228" y="3008307"/>
            <a:ext cx="206491" cy="217754"/>
          </a:xfrm>
          <a:prstGeom prst="rect">
            <a:avLst/>
          </a:prstGeom>
        </p:spPr>
      </p:pic>
      <p:pic>
        <p:nvPicPr>
          <p:cNvPr id="245" name="Изображение 244" descr="Снимок экрана 2019-05-13 в 14.28.1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698" y="5120868"/>
            <a:ext cx="153685" cy="192618"/>
          </a:xfrm>
          <a:prstGeom prst="rect">
            <a:avLst/>
          </a:prstGeom>
        </p:spPr>
      </p:pic>
      <p:pic>
        <p:nvPicPr>
          <p:cNvPr id="246" name="Изображение 245" descr="Снимок экрана 2019-05-13 в 14.28.1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958" y="5119938"/>
            <a:ext cx="153685" cy="192618"/>
          </a:xfrm>
          <a:prstGeom prst="rect">
            <a:avLst/>
          </a:prstGeom>
        </p:spPr>
      </p:pic>
      <p:pic>
        <p:nvPicPr>
          <p:cNvPr id="247" name="Изображение 246" descr="Снимок экрана 2019-05-13 в 14.28.1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92" y="5140314"/>
            <a:ext cx="153685" cy="192618"/>
          </a:xfrm>
          <a:prstGeom prst="rect">
            <a:avLst/>
          </a:prstGeom>
        </p:spPr>
      </p:pic>
      <p:pic>
        <p:nvPicPr>
          <p:cNvPr id="248" name="Изображение 247" descr="Снимок экрана 2019-05-13 в 14.28.1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441" y="5637870"/>
            <a:ext cx="153685" cy="192618"/>
          </a:xfrm>
          <a:prstGeom prst="rect">
            <a:avLst/>
          </a:prstGeom>
        </p:spPr>
      </p:pic>
      <p:pic>
        <p:nvPicPr>
          <p:cNvPr id="249" name="Изображение 248" descr="Снимок экрана 2019-05-13 в 14.33.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493" y="5406223"/>
            <a:ext cx="199633" cy="171450"/>
          </a:xfrm>
          <a:prstGeom prst="rect">
            <a:avLst/>
          </a:prstGeom>
        </p:spPr>
      </p:pic>
      <p:pic>
        <p:nvPicPr>
          <p:cNvPr id="251" name="Изображение 250" descr="Снимок экрана 2019-05-13 в 9.48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351" y="4551873"/>
            <a:ext cx="520700" cy="317500"/>
          </a:xfrm>
          <a:prstGeom prst="rect">
            <a:avLst/>
          </a:prstGeom>
        </p:spPr>
      </p:pic>
      <p:pic>
        <p:nvPicPr>
          <p:cNvPr id="252" name="Изображение 251" descr="Снимок экрана 2019-05-13 в 9.48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649" y="4962118"/>
            <a:ext cx="520700" cy="317500"/>
          </a:xfrm>
          <a:prstGeom prst="rect">
            <a:avLst/>
          </a:prstGeom>
        </p:spPr>
      </p:pic>
      <p:pic>
        <p:nvPicPr>
          <p:cNvPr id="254" name="Изображение 253" descr="Снимок экрана 2019-05-13 в 14.28.4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38" y="5116360"/>
            <a:ext cx="206491" cy="217754"/>
          </a:xfrm>
          <a:prstGeom prst="rect">
            <a:avLst/>
          </a:prstGeom>
        </p:spPr>
      </p:pic>
      <p:pic>
        <p:nvPicPr>
          <p:cNvPr id="255" name="Изображение 254" descr="Снимок экрана 2019-05-13 в 14.28.4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063" y="5103660"/>
            <a:ext cx="206491" cy="217754"/>
          </a:xfrm>
          <a:prstGeom prst="rect">
            <a:avLst/>
          </a:prstGeom>
        </p:spPr>
      </p:pic>
      <p:pic>
        <p:nvPicPr>
          <p:cNvPr id="256" name="Изображение 255" descr="Снимок экрана 2019-05-13 в 14.28.4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206" y="5175109"/>
            <a:ext cx="206491" cy="217754"/>
          </a:xfrm>
          <a:prstGeom prst="rect">
            <a:avLst/>
          </a:prstGeom>
        </p:spPr>
      </p:pic>
      <p:pic>
        <p:nvPicPr>
          <p:cNvPr id="257" name="Изображение 256" descr="Снимок экрана 2019-05-13 в 14.28.4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1144" y="5066232"/>
            <a:ext cx="206491" cy="217754"/>
          </a:xfrm>
          <a:prstGeom prst="rect">
            <a:avLst/>
          </a:prstGeom>
        </p:spPr>
      </p:pic>
      <p:pic>
        <p:nvPicPr>
          <p:cNvPr id="258" name="Изображение 257" descr="Снимок экрана 2019-05-13 в 14.28.2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63" y="2023158"/>
            <a:ext cx="379332" cy="252888"/>
          </a:xfrm>
          <a:prstGeom prst="rect">
            <a:avLst/>
          </a:prstGeom>
        </p:spPr>
      </p:pic>
      <p:pic>
        <p:nvPicPr>
          <p:cNvPr id="259" name="Изображение 258" descr="Снимок экрана 2019-05-13 в 14.28.2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942" y="2097798"/>
            <a:ext cx="379332" cy="252888"/>
          </a:xfrm>
          <a:prstGeom prst="rect">
            <a:avLst/>
          </a:prstGeom>
        </p:spPr>
      </p:pic>
      <p:pic>
        <p:nvPicPr>
          <p:cNvPr id="260" name="Изображение 259" descr="Снимок экрана 2019-05-13 в 14.28.2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118" y="2078748"/>
            <a:ext cx="379332" cy="252888"/>
          </a:xfrm>
          <a:prstGeom prst="rect">
            <a:avLst/>
          </a:prstGeom>
        </p:spPr>
      </p:pic>
      <p:pic>
        <p:nvPicPr>
          <p:cNvPr id="261" name="Изображение 260" descr="Снимок экрана 2019-05-13 в 14.28.2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452" y="2046866"/>
            <a:ext cx="379332" cy="252888"/>
          </a:xfrm>
          <a:prstGeom prst="rect">
            <a:avLst/>
          </a:prstGeom>
        </p:spPr>
      </p:pic>
      <p:pic>
        <p:nvPicPr>
          <p:cNvPr id="262" name="Изображение 261" descr="Снимок экрана 2019-05-13 в 14.28.2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63" y="4600228"/>
            <a:ext cx="379332" cy="252888"/>
          </a:xfrm>
          <a:prstGeom prst="rect">
            <a:avLst/>
          </a:prstGeom>
        </p:spPr>
      </p:pic>
      <p:pic>
        <p:nvPicPr>
          <p:cNvPr id="263" name="Изображение 262" descr="Снимок экрана 2019-05-13 в 14.28.2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968" y="4631846"/>
            <a:ext cx="379332" cy="252888"/>
          </a:xfrm>
          <a:prstGeom prst="rect">
            <a:avLst/>
          </a:prstGeom>
        </p:spPr>
      </p:pic>
      <p:pic>
        <p:nvPicPr>
          <p:cNvPr id="264" name="Изображение 263" descr="Снимок экрана 2019-05-13 в 14.28.2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589" y="4631846"/>
            <a:ext cx="379332" cy="252888"/>
          </a:xfrm>
          <a:prstGeom prst="rect">
            <a:avLst/>
          </a:prstGeom>
        </p:spPr>
      </p:pic>
      <p:pic>
        <p:nvPicPr>
          <p:cNvPr id="265" name="Изображение 264" descr="Снимок экрана 2019-05-13 в 14.28.2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884" y="4602740"/>
            <a:ext cx="379332" cy="252888"/>
          </a:xfrm>
          <a:prstGeom prst="rect">
            <a:avLst/>
          </a:prstGeom>
        </p:spPr>
      </p:pic>
      <p:cxnSp>
        <p:nvCxnSpPr>
          <p:cNvPr id="168" name="Прямая со стрелкой 167"/>
          <p:cNvCxnSpPr>
            <a:endCxn id="34" idx="6"/>
          </p:cNvCxnSpPr>
          <p:nvPr/>
        </p:nvCxnSpPr>
        <p:spPr>
          <a:xfrm flipH="1">
            <a:off x="419100" y="2913192"/>
            <a:ext cx="17058" cy="431272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Прямая со стрелкой 168"/>
          <p:cNvCxnSpPr/>
          <p:nvPr/>
        </p:nvCxnSpPr>
        <p:spPr>
          <a:xfrm flipH="1">
            <a:off x="4808942" y="2925364"/>
            <a:ext cx="17058" cy="431272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Прямая со стрелкой 169"/>
          <p:cNvCxnSpPr/>
          <p:nvPr/>
        </p:nvCxnSpPr>
        <p:spPr>
          <a:xfrm flipH="1">
            <a:off x="503642" y="5447499"/>
            <a:ext cx="17058" cy="431272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Прямая со стрелкой 170"/>
          <p:cNvCxnSpPr/>
          <p:nvPr/>
        </p:nvCxnSpPr>
        <p:spPr>
          <a:xfrm flipH="1">
            <a:off x="4737100" y="5499361"/>
            <a:ext cx="17058" cy="431272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3" name="TextBox 172"/>
          <p:cNvSpPr txBox="1"/>
          <p:nvPr/>
        </p:nvSpPr>
        <p:spPr>
          <a:xfrm>
            <a:off x="317500" y="6431622"/>
            <a:ext cx="804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	11									</a:t>
            </a:r>
            <a:r>
              <a:rPr lang="ru-RU" dirty="0"/>
              <a:t> </a:t>
            </a:r>
            <a:r>
              <a:rPr lang="ru-RU" dirty="0" smtClean="0"/>
              <a:t>12					</a:t>
            </a:r>
            <a:endParaRPr lang="ru-RU" dirty="0"/>
          </a:p>
        </p:txBody>
      </p:sp>
      <p:sp>
        <p:nvSpPr>
          <p:cNvPr id="174" name="TextBox 173"/>
          <p:cNvSpPr txBox="1"/>
          <p:nvPr/>
        </p:nvSpPr>
        <p:spPr>
          <a:xfrm>
            <a:off x="370105" y="4069024"/>
            <a:ext cx="804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	9									</a:t>
            </a:r>
            <a:r>
              <a:rPr lang="ru-RU" dirty="0"/>
              <a:t> </a:t>
            </a:r>
            <a:r>
              <a:rPr lang="ru-RU" dirty="0" smtClean="0"/>
              <a:t>10					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8499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Изображение 169" descr="Снимок экрана 2019-05-13 в 14.28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984" y="3827988"/>
            <a:ext cx="209737" cy="238524"/>
          </a:xfrm>
          <a:prstGeom prst="rect">
            <a:avLst/>
          </a:prstGeom>
        </p:spPr>
      </p:pic>
      <p:pic>
        <p:nvPicPr>
          <p:cNvPr id="199" name="Изображение 198" descr="Снимок экрана 2019-05-13 в 9.48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5670"/>
            <a:ext cx="520700" cy="317500"/>
          </a:xfrm>
          <a:prstGeom prst="rect">
            <a:avLst/>
          </a:prstGeom>
        </p:spPr>
      </p:pic>
      <p:pic>
        <p:nvPicPr>
          <p:cNvPr id="201" name="Изображение 200" descr="Снимок экрана 2019-05-13 в 9.48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571" y="2504938"/>
            <a:ext cx="520700" cy="317500"/>
          </a:xfrm>
          <a:prstGeom prst="rect">
            <a:avLst/>
          </a:prstGeom>
        </p:spPr>
      </p:pic>
      <p:pic>
        <p:nvPicPr>
          <p:cNvPr id="124" name="Изображение 123" descr="Снимок экрана 2019-05-13 в 9.48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400" y="5056844"/>
            <a:ext cx="520700" cy="317500"/>
          </a:xfrm>
          <a:prstGeom prst="rect">
            <a:avLst/>
          </a:prstGeom>
        </p:spPr>
      </p:pic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Свойства </a:t>
            </a:r>
            <a:r>
              <a:rPr lang="ru-RU" dirty="0" err="1" smtClean="0"/>
              <a:t>реконструктора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25263" y="1417638"/>
            <a:ext cx="8229600" cy="4708525"/>
          </a:xfrm>
        </p:spPr>
        <p:txBody>
          <a:bodyPr/>
          <a:lstStyle/>
          <a:p>
            <a:r>
              <a:rPr lang="ru-RU" dirty="0" smtClean="0"/>
              <a:t>Частные случаи:</a:t>
            </a:r>
            <a:endParaRPr lang="ru-RU" u="sng" dirty="0" smtClean="0"/>
          </a:p>
        </p:txBody>
      </p:sp>
      <p:sp>
        <p:nvSpPr>
          <p:cNvPr id="19" name="Овал 18"/>
          <p:cNvSpPr/>
          <p:nvPr/>
        </p:nvSpPr>
        <p:spPr>
          <a:xfrm>
            <a:off x="889000" y="2131614"/>
            <a:ext cx="203200" cy="215900"/>
          </a:xfrm>
          <a:prstGeom prst="ellipse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215900" y="2837124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914400" y="3547928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/>
          <p:cNvSpPr/>
          <p:nvPr/>
        </p:nvSpPr>
        <p:spPr>
          <a:xfrm>
            <a:off x="889000" y="2817414"/>
            <a:ext cx="203200" cy="215900"/>
          </a:xfrm>
          <a:prstGeom prst="ellipse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1655358" y="2817414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   </a:t>
            </a:r>
            <a:endParaRPr lang="ru-RU" dirty="0"/>
          </a:p>
        </p:txBody>
      </p:sp>
      <p:cxnSp>
        <p:nvCxnSpPr>
          <p:cNvPr id="24" name="Прямая соединительная линия 23"/>
          <p:cNvCxnSpPr/>
          <p:nvPr/>
        </p:nvCxnSpPr>
        <p:spPr>
          <a:xfrm flipV="1">
            <a:off x="389342" y="2315896"/>
            <a:ext cx="516716" cy="533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>
            <a:endCxn id="22" idx="0"/>
          </p:cNvCxnSpPr>
          <p:nvPr/>
        </p:nvCxnSpPr>
        <p:spPr>
          <a:xfrm>
            <a:off x="977900" y="2347514"/>
            <a:ext cx="12700" cy="469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1049742" y="2315896"/>
            <a:ext cx="681816" cy="533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>
            <a:off x="317500" y="3033314"/>
            <a:ext cx="0" cy="203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>
            <a:off x="389342" y="3420796"/>
            <a:ext cx="558800" cy="235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/>
        </p:nvCxnSpPr>
        <p:spPr>
          <a:xfrm flipH="1">
            <a:off x="977900" y="3033314"/>
            <a:ext cx="12700" cy="5462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/>
          <p:nvPr/>
        </p:nvCxnSpPr>
        <p:spPr>
          <a:xfrm flipH="1">
            <a:off x="1121584" y="3001696"/>
            <a:ext cx="609974" cy="5778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Овал 33"/>
          <p:cNvSpPr/>
          <p:nvPr/>
        </p:nvSpPr>
        <p:spPr>
          <a:xfrm>
            <a:off x="215900" y="3236514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9" name="Прямая со стрелкой 78"/>
          <p:cNvCxnSpPr/>
          <p:nvPr/>
        </p:nvCxnSpPr>
        <p:spPr>
          <a:xfrm flipH="1" flipV="1">
            <a:off x="1062442" y="2365502"/>
            <a:ext cx="23221" cy="457734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Овал 80"/>
          <p:cNvSpPr/>
          <p:nvPr/>
        </p:nvSpPr>
        <p:spPr>
          <a:xfrm>
            <a:off x="2349500" y="2901284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4" name="Овал 83"/>
          <p:cNvSpPr/>
          <p:nvPr/>
        </p:nvSpPr>
        <p:spPr>
          <a:xfrm>
            <a:off x="3788958" y="2881574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   </a:t>
            </a:r>
            <a:endParaRPr lang="ru-RU" dirty="0"/>
          </a:p>
        </p:txBody>
      </p:sp>
      <p:cxnSp>
        <p:nvCxnSpPr>
          <p:cNvPr id="85" name="Прямая соединительная линия 84"/>
          <p:cNvCxnSpPr/>
          <p:nvPr/>
        </p:nvCxnSpPr>
        <p:spPr>
          <a:xfrm flipV="1">
            <a:off x="2522942" y="2380056"/>
            <a:ext cx="516716" cy="533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Прямая соединительная линия 86"/>
          <p:cNvCxnSpPr/>
          <p:nvPr/>
        </p:nvCxnSpPr>
        <p:spPr>
          <a:xfrm>
            <a:off x="3183342" y="2380056"/>
            <a:ext cx="681816" cy="533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Прямая соединительная линия 88"/>
          <p:cNvCxnSpPr>
            <a:stCxn id="81" idx="4"/>
          </p:cNvCxnSpPr>
          <p:nvPr/>
        </p:nvCxnSpPr>
        <p:spPr>
          <a:xfrm>
            <a:off x="2451100" y="3117184"/>
            <a:ext cx="630642" cy="6028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Прямая соединительная линия 90"/>
          <p:cNvCxnSpPr/>
          <p:nvPr/>
        </p:nvCxnSpPr>
        <p:spPr>
          <a:xfrm flipH="1">
            <a:off x="3255184" y="3065856"/>
            <a:ext cx="609974" cy="5778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Овал 101"/>
          <p:cNvSpPr/>
          <p:nvPr/>
        </p:nvSpPr>
        <p:spPr>
          <a:xfrm>
            <a:off x="3039284" y="2195774"/>
            <a:ext cx="203200" cy="215900"/>
          </a:xfrm>
          <a:prstGeom prst="ellipse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3" name="Овал 102"/>
          <p:cNvSpPr/>
          <p:nvPr/>
        </p:nvSpPr>
        <p:spPr>
          <a:xfrm>
            <a:off x="3051984" y="3612088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4" name="Овал 103"/>
          <p:cNvSpPr/>
          <p:nvPr/>
        </p:nvSpPr>
        <p:spPr>
          <a:xfrm>
            <a:off x="4635500" y="2856834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5" name="Овал 104"/>
          <p:cNvSpPr/>
          <p:nvPr/>
        </p:nvSpPr>
        <p:spPr>
          <a:xfrm>
            <a:off x="5334000" y="3567638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6" name="Овал 105"/>
          <p:cNvSpPr/>
          <p:nvPr/>
        </p:nvSpPr>
        <p:spPr>
          <a:xfrm>
            <a:off x="5308600" y="2837124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7" name="Овал 106"/>
          <p:cNvSpPr/>
          <p:nvPr/>
        </p:nvSpPr>
        <p:spPr>
          <a:xfrm>
            <a:off x="6074958" y="2837124"/>
            <a:ext cx="203200" cy="215900"/>
          </a:xfrm>
          <a:prstGeom prst="ellipse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   </a:t>
            </a:r>
            <a:endParaRPr lang="ru-RU" dirty="0"/>
          </a:p>
        </p:txBody>
      </p:sp>
      <p:cxnSp>
        <p:nvCxnSpPr>
          <p:cNvPr id="108" name="Прямая соединительная линия 107"/>
          <p:cNvCxnSpPr/>
          <p:nvPr/>
        </p:nvCxnSpPr>
        <p:spPr>
          <a:xfrm flipV="1">
            <a:off x="4808942" y="2335606"/>
            <a:ext cx="516716" cy="533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Прямая соединительная линия 108"/>
          <p:cNvCxnSpPr>
            <a:endCxn id="106" idx="0"/>
          </p:cNvCxnSpPr>
          <p:nvPr/>
        </p:nvCxnSpPr>
        <p:spPr>
          <a:xfrm>
            <a:off x="5397500" y="2367224"/>
            <a:ext cx="12700" cy="469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Прямая соединительная линия 109"/>
          <p:cNvCxnSpPr/>
          <p:nvPr/>
        </p:nvCxnSpPr>
        <p:spPr>
          <a:xfrm>
            <a:off x="5469342" y="2335606"/>
            <a:ext cx="681816" cy="533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Прямая соединительная линия 110"/>
          <p:cNvCxnSpPr/>
          <p:nvPr/>
        </p:nvCxnSpPr>
        <p:spPr>
          <a:xfrm>
            <a:off x="4737100" y="3053024"/>
            <a:ext cx="0" cy="203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Прямая соединительная линия 111"/>
          <p:cNvCxnSpPr/>
          <p:nvPr/>
        </p:nvCxnSpPr>
        <p:spPr>
          <a:xfrm>
            <a:off x="4808942" y="3440506"/>
            <a:ext cx="558800" cy="235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 flipH="1">
            <a:off x="5397500" y="3053024"/>
            <a:ext cx="12700" cy="5462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Прямая соединительная линия 113"/>
          <p:cNvCxnSpPr/>
          <p:nvPr/>
        </p:nvCxnSpPr>
        <p:spPr>
          <a:xfrm flipH="1">
            <a:off x="5541184" y="3021406"/>
            <a:ext cx="609974" cy="5778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Овал 114"/>
          <p:cNvSpPr/>
          <p:nvPr/>
        </p:nvSpPr>
        <p:spPr>
          <a:xfrm>
            <a:off x="4635500" y="3256224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9" name="Прямая со стрелкой 118"/>
          <p:cNvCxnSpPr/>
          <p:nvPr/>
        </p:nvCxnSpPr>
        <p:spPr>
          <a:xfrm>
            <a:off x="5541184" y="2284542"/>
            <a:ext cx="616137" cy="498602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Овал 124"/>
          <p:cNvSpPr/>
          <p:nvPr/>
        </p:nvSpPr>
        <p:spPr>
          <a:xfrm>
            <a:off x="5317129" y="2149602"/>
            <a:ext cx="203200" cy="215900"/>
          </a:xfrm>
          <a:prstGeom prst="ellipse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6" name="Овал 125"/>
          <p:cNvSpPr/>
          <p:nvPr/>
        </p:nvSpPr>
        <p:spPr>
          <a:xfrm>
            <a:off x="251821" y="5374344"/>
            <a:ext cx="203200" cy="215900"/>
          </a:xfrm>
          <a:prstGeom prst="ellipse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7" name="Овал 126"/>
          <p:cNvSpPr/>
          <p:nvPr/>
        </p:nvSpPr>
        <p:spPr>
          <a:xfrm>
            <a:off x="950321" y="6085148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8" name="Овал 127"/>
          <p:cNvSpPr/>
          <p:nvPr/>
        </p:nvSpPr>
        <p:spPr>
          <a:xfrm>
            <a:off x="924921" y="5354634"/>
            <a:ext cx="203200" cy="215900"/>
          </a:xfrm>
          <a:prstGeom prst="ellipse">
            <a:avLst/>
          </a:prstGeom>
          <a:solidFill>
            <a:srgbClr val="4F81BD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9" name="Прямая соединительная линия 128"/>
          <p:cNvCxnSpPr/>
          <p:nvPr/>
        </p:nvCxnSpPr>
        <p:spPr>
          <a:xfrm flipV="1">
            <a:off x="425263" y="4853116"/>
            <a:ext cx="516716" cy="533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Прямая соединительная линия 129"/>
          <p:cNvCxnSpPr>
            <a:endCxn id="128" idx="0"/>
          </p:cNvCxnSpPr>
          <p:nvPr/>
        </p:nvCxnSpPr>
        <p:spPr>
          <a:xfrm>
            <a:off x="1013821" y="4884734"/>
            <a:ext cx="12700" cy="469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Прямая соединительная линия 130"/>
          <p:cNvCxnSpPr/>
          <p:nvPr/>
        </p:nvCxnSpPr>
        <p:spPr>
          <a:xfrm>
            <a:off x="1085663" y="4853116"/>
            <a:ext cx="681816" cy="533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Прямая соединительная линия 131"/>
          <p:cNvCxnSpPr/>
          <p:nvPr/>
        </p:nvCxnSpPr>
        <p:spPr>
          <a:xfrm>
            <a:off x="353421" y="5570534"/>
            <a:ext cx="0" cy="203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Прямая соединительная линия 132"/>
          <p:cNvCxnSpPr/>
          <p:nvPr/>
        </p:nvCxnSpPr>
        <p:spPr>
          <a:xfrm>
            <a:off x="425263" y="5958016"/>
            <a:ext cx="558800" cy="235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Прямая соединительная линия 133"/>
          <p:cNvCxnSpPr/>
          <p:nvPr/>
        </p:nvCxnSpPr>
        <p:spPr>
          <a:xfrm flipH="1">
            <a:off x="1013821" y="5570534"/>
            <a:ext cx="12700" cy="5462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Прямая соединительная линия 134"/>
          <p:cNvCxnSpPr/>
          <p:nvPr/>
        </p:nvCxnSpPr>
        <p:spPr>
          <a:xfrm flipH="1">
            <a:off x="1157505" y="5538916"/>
            <a:ext cx="609974" cy="5778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Овал 135"/>
          <p:cNvSpPr/>
          <p:nvPr/>
        </p:nvSpPr>
        <p:spPr>
          <a:xfrm>
            <a:off x="251821" y="5773734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8" name="Прямая со стрелкой 137"/>
          <p:cNvCxnSpPr/>
          <p:nvPr/>
        </p:nvCxnSpPr>
        <p:spPr>
          <a:xfrm flipV="1">
            <a:off x="455021" y="4763820"/>
            <a:ext cx="486958" cy="508396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Овал 144"/>
          <p:cNvSpPr/>
          <p:nvPr/>
        </p:nvSpPr>
        <p:spPr>
          <a:xfrm>
            <a:off x="937621" y="4668834"/>
            <a:ext cx="203200" cy="215900"/>
          </a:xfrm>
          <a:prstGeom prst="ellipse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6" name="Овал 145"/>
          <p:cNvSpPr/>
          <p:nvPr/>
        </p:nvSpPr>
        <p:spPr>
          <a:xfrm>
            <a:off x="1699621" y="5334390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7" name="Овал 146"/>
          <p:cNvSpPr/>
          <p:nvPr/>
        </p:nvSpPr>
        <p:spPr>
          <a:xfrm>
            <a:off x="6743700" y="2805770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8" name="Овал 147"/>
          <p:cNvSpPr/>
          <p:nvPr/>
        </p:nvSpPr>
        <p:spPr>
          <a:xfrm>
            <a:off x="8183158" y="2786060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   </a:t>
            </a:r>
            <a:endParaRPr lang="ru-RU" dirty="0"/>
          </a:p>
        </p:txBody>
      </p:sp>
      <p:cxnSp>
        <p:nvCxnSpPr>
          <p:cNvPr id="149" name="Прямая соединительная линия 148"/>
          <p:cNvCxnSpPr/>
          <p:nvPr/>
        </p:nvCxnSpPr>
        <p:spPr>
          <a:xfrm flipV="1">
            <a:off x="6917142" y="2284542"/>
            <a:ext cx="516716" cy="533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Прямая соединительная линия 149"/>
          <p:cNvCxnSpPr/>
          <p:nvPr/>
        </p:nvCxnSpPr>
        <p:spPr>
          <a:xfrm>
            <a:off x="7577542" y="2284542"/>
            <a:ext cx="681816" cy="533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Прямая соединительная линия 151"/>
          <p:cNvCxnSpPr>
            <a:stCxn id="147" idx="5"/>
          </p:cNvCxnSpPr>
          <p:nvPr/>
        </p:nvCxnSpPr>
        <p:spPr>
          <a:xfrm>
            <a:off x="6917142" y="2990052"/>
            <a:ext cx="558800" cy="6344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Прямая соединительная линия 152"/>
          <p:cNvCxnSpPr/>
          <p:nvPr/>
        </p:nvCxnSpPr>
        <p:spPr>
          <a:xfrm flipH="1">
            <a:off x="7649384" y="2970342"/>
            <a:ext cx="609974" cy="5778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Овал 154"/>
          <p:cNvSpPr/>
          <p:nvPr/>
        </p:nvSpPr>
        <p:spPr>
          <a:xfrm>
            <a:off x="7446184" y="3516574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6" name="Овал 155"/>
          <p:cNvSpPr/>
          <p:nvPr/>
        </p:nvSpPr>
        <p:spPr>
          <a:xfrm>
            <a:off x="7433858" y="2132274"/>
            <a:ext cx="203200" cy="215900"/>
          </a:xfrm>
          <a:prstGeom prst="ellipse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7" name="Овал 156"/>
          <p:cNvSpPr/>
          <p:nvPr/>
        </p:nvSpPr>
        <p:spPr>
          <a:xfrm>
            <a:off x="4506321" y="5411121"/>
            <a:ext cx="203200" cy="215900"/>
          </a:xfrm>
          <a:prstGeom prst="ellipse">
            <a:avLst/>
          </a:prstGeom>
          <a:solidFill>
            <a:schemeClr val="tx1"/>
          </a:solidFill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" name="Овал 157"/>
          <p:cNvSpPr/>
          <p:nvPr/>
        </p:nvSpPr>
        <p:spPr>
          <a:xfrm>
            <a:off x="5204821" y="6121925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9" name="Овал 158"/>
          <p:cNvSpPr/>
          <p:nvPr/>
        </p:nvSpPr>
        <p:spPr>
          <a:xfrm>
            <a:off x="5179421" y="5391411"/>
            <a:ext cx="203200" cy="21590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0" name="Прямая соединительная линия 159"/>
          <p:cNvCxnSpPr/>
          <p:nvPr/>
        </p:nvCxnSpPr>
        <p:spPr>
          <a:xfrm flipV="1">
            <a:off x="4679763" y="4889893"/>
            <a:ext cx="516716" cy="533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Прямая соединительная линия 160"/>
          <p:cNvCxnSpPr>
            <a:endCxn id="159" idx="0"/>
          </p:cNvCxnSpPr>
          <p:nvPr/>
        </p:nvCxnSpPr>
        <p:spPr>
          <a:xfrm>
            <a:off x="5268321" y="4921511"/>
            <a:ext cx="12700" cy="469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Прямая соединительная линия 161"/>
          <p:cNvCxnSpPr/>
          <p:nvPr/>
        </p:nvCxnSpPr>
        <p:spPr>
          <a:xfrm>
            <a:off x="5340163" y="4889893"/>
            <a:ext cx="681816" cy="533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Прямая соединительная линия 162"/>
          <p:cNvCxnSpPr/>
          <p:nvPr/>
        </p:nvCxnSpPr>
        <p:spPr>
          <a:xfrm>
            <a:off x="4607921" y="5607311"/>
            <a:ext cx="0" cy="2032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Прямая соединительная линия 163"/>
          <p:cNvCxnSpPr/>
          <p:nvPr/>
        </p:nvCxnSpPr>
        <p:spPr>
          <a:xfrm>
            <a:off x="4679763" y="5994793"/>
            <a:ext cx="558800" cy="2350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Прямая соединительная линия 164"/>
          <p:cNvCxnSpPr/>
          <p:nvPr/>
        </p:nvCxnSpPr>
        <p:spPr>
          <a:xfrm flipH="1">
            <a:off x="5268321" y="5607311"/>
            <a:ext cx="12700" cy="5462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Прямая соединительная линия 165"/>
          <p:cNvCxnSpPr/>
          <p:nvPr/>
        </p:nvCxnSpPr>
        <p:spPr>
          <a:xfrm flipH="1">
            <a:off x="5412005" y="5575693"/>
            <a:ext cx="609974" cy="5778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7" name="Овал 166"/>
          <p:cNvSpPr/>
          <p:nvPr/>
        </p:nvSpPr>
        <p:spPr>
          <a:xfrm>
            <a:off x="4506321" y="5810511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72" name="Прямая со стрелкой 171"/>
          <p:cNvCxnSpPr>
            <a:stCxn id="159" idx="1"/>
          </p:cNvCxnSpPr>
          <p:nvPr/>
        </p:nvCxnSpPr>
        <p:spPr>
          <a:xfrm flipH="1" flipV="1">
            <a:off x="5204821" y="4957502"/>
            <a:ext cx="4358" cy="465527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6" name="Овал 175"/>
          <p:cNvSpPr/>
          <p:nvPr/>
        </p:nvSpPr>
        <p:spPr>
          <a:xfrm>
            <a:off x="5954121" y="5371167"/>
            <a:ext cx="203200" cy="215900"/>
          </a:xfrm>
          <a:prstGeom prst="ellipse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7" name="Овал 176"/>
          <p:cNvSpPr/>
          <p:nvPr/>
        </p:nvSpPr>
        <p:spPr>
          <a:xfrm>
            <a:off x="5162550" y="4705611"/>
            <a:ext cx="203200" cy="215900"/>
          </a:xfrm>
          <a:prstGeom prst="ellipse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82" name="Прямая соединительная линия 181"/>
          <p:cNvCxnSpPr/>
          <p:nvPr/>
        </p:nvCxnSpPr>
        <p:spPr>
          <a:xfrm>
            <a:off x="3140884" y="4853116"/>
            <a:ext cx="681816" cy="533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Прямая соединительная линия 182"/>
          <p:cNvCxnSpPr>
            <a:stCxn id="189" idx="3"/>
            <a:endCxn id="187" idx="7"/>
          </p:cNvCxnSpPr>
          <p:nvPr/>
        </p:nvCxnSpPr>
        <p:spPr>
          <a:xfrm flipH="1">
            <a:off x="2455084" y="4853116"/>
            <a:ext cx="567516" cy="5830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Прямая соединительная линия 183"/>
          <p:cNvCxnSpPr>
            <a:stCxn id="187" idx="5"/>
            <a:endCxn id="191" idx="1"/>
          </p:cNvCxnSpPr>
          <p:nvPr/>
        </p:nvCxnSpPr>
        <p:spPr>
          <a:xfrm>
            <a:off x="2455084" y="5588789"/>
            <a:ext cx="584200" cy="5525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Прямая соединительная линия 185"/>
          <p:cNvCxnSpPr>
            <a:endCxn id="191" idx="7"/>
          </p:cNvCxnSpPr>
          <p:nvPr/>
        </p:nvCxnSpPr>
        <p:spPr>
          <a:xfrm flipH="1">
            <a:off x="3182968" y="5538916"/>
            <a:ext cx="639732" cy="6024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7" name="Овал 186"/>
          <p:cNvSpPr/>
          <p:nvPr/>
        </p:nvSpPr>
        <p:spPr>
          <a:xfrm>
            <a:off x="2281642" y="5404507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9" name="Овал 188"/>
          <p:cNvSpPr/>
          <p:nvPr/>
        </p:nvSpPr>
        <p:spPr>
          <a:xfrm>
            <a:off x="2992842" y="4668834"/>
            <a:ext cx="203200" cy="215900"/>
          </a:xfrm>
          <a:prstGeom prst="ellipse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0" name="Овал 189"/>
          <p:cNvSpPr/>
          <p:nvPr/>
        </p:nvSpPr>
        <p:spPr>
          <a:xfrm>
            <a:off x="3754842" y="5334390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1" name="Овал 190"/>
          <p:cNvSpPr/>
          <p:nvPr/>
        </p:nvSpPr>
        <p:spPr>
          <a:xfrm>
            <a:off x="3009526" y="6109750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0" name="Изображение 199" descr="Снимок экрана 2019-05-13 в 9.48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150" y="2499380"/>
            <a:ext cx="520700" cy="317500"/>
          </a:xfrm>
          <a:prstGeom prst="rect">
            <a:avLst/>
          </a:prstGeom>
        </p:spPr>
      </p:pic>
      <p:pic>
        <p:nvPicPr>
          <p:cNvPr id="202" name="Изображение 201" descr="Снимок экрана 2019-05-13 в 9.48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200" y="2467630"/>
            <a:ext cx="520700" cy="317500"/>
          </a:xfrm>
          <a:prstGeom prst="rect">
            <a:avLst/>
          </a:prstGeom>
        </p:spPr>
      </p:pic>
      <p:pic>
        <p:nvPicPr>
          <p:cNvPr id="203" name="Изображение 202" descr="Снимок экрана 2019-05-13 в 9.48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29" y="4954716"/>
            <a:ext cx="520700" cy="317500"/>
          </a:xfrm>
          <a:prstGeom prst="rect">
            <a:avLst/>
          </a:prstGeom>
        </p:spPr>
      </p:pic>
      <p:pic>
        <p:nvPicPr>
          <p:cNvPr id="204" name="Изображение 203" descr="Снимок экрана 2019-05-13 в 9.48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242" y="4970595"/>
            <a:ext cx="520700" cy="317500"/>
          </a:xfrm>
          <a:prstGeom prst="rect">
            <a:avLst/>
          </a:prstGeom>
        </p:spPr>
      </p:pic>
      <p:cxnSp>
        <p:nvCxnSpPr>
          <p:cNvPr id="207" name="Прямая соединительная линия 206"/>
          <p:cNvCxnSpPr>
            <a:stCxn id="212" idx="0"/>
            <a:endCxn id="214" idx="4"/>
          </p:cNvCxnSpPr>
          <p:nvPr/>
        </p:nvCxnSpPr>
        <p:spPr>
          <a:xfrm flipH="1" flipV="1">
            <a:off x="7658100" y="4877193"/>
            <a:ext cx="55158" cy="585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0" name="Прямая соединительная линия 209"/>
          <p:cNvCxnSpPr>
            <a:stCxn id="212" idx="4"/>
          </p:cNvCxnSpPr>
          <p:nvPr/>
        </p:nvCxnSpPr>
        <p:spPr>
          <a:xfrm>
            <a:off x="7713258" y="5678484"/>
            <a:ext cx="0" cy="4312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2" name="Овал 211"/>
          <p:cNvSpPr/>
          <p:nvPr/>
        </p:nvSpPr>
        <p:spPr>
          <a:xfrm>
            <a:off x="7611658" y="5462584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3" name="Овал 212"/>
          <p:cNvSpPr/>
          <p:nvPr/>
        </p:nvSpPr>
        <p:spPr>
          <a:xfrm>
            <a:off x="7653368" y="6140714"/>
            <a:ext cx="203200" cy="2159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4" name="Овал 213"/>
          <p:cNvSpPr/>
          <p:nvPr/>
        </p:nvSpPr>
        <p:spPr>
          <a:xfrm>
            <a:off x="7556500" y="4661293"/>
            <a:ext cx="203200" cy="215900"/>
          </a:xfrm>
          <a:prstGeom prst="ellipse">
            <a:avLst/>
          </a:prstGeom>
          <a:solidFill>
            <a:srgbClr val="4F81B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5" name="Изображение 214" descr="Снимок экрана 2019-05-13 в 9.48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842" y="5336637"/>
            <a:ext cx="520700" cy="317500"/>
          </a:xfrm>
          <a:prstGeom prst="rect">
            <a:avLst/>
          </a:prstGeom>
        </p:spPr>
      </p:pic>
      <p:cxnSp>
        <p:nvCxnSpPr>
          <p:cNvPr id="117" name="Прямая со стрелкой 116"/>
          <p:cNvCxnSpPr>
            <a:stCxn id="128" idx="7"/>
          </p:cNvCxnSpPr>
          <p:nvPr/>
        </p:nvCxnSpPr>
        <p:spPr>
          <a:xfrm flipH="1" flipV="1">
            <a:off x="1072963" y="4898100"/>
            <a:ext cx="25400" cy="488152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Прямая со стрелкой 117"/>
          <p:cNvCxnSpPr/>
          <p:nvPr/>
        </p:nvCxnSpPr>
        <p:spPr>
          <a:xfrm flipV="1">
            <a:off x="5410200" y="5501209"/>
            <a:ext cx="583110" cy="114036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7" name="Изображение 136" descr="Снимок экрана 2019-05-13 в 14.33.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625" y="2938719"/>
            <a:ext cx="199633" cy="171450"/>
          </a:xfrm>
          <a:prstGeom prst="rect">
            <a:avLst/>
          </a:prstGeom>
        </p:spPr>
      </p:pic>
      <p:pic>
        <p:nvPicPr>
          <p:cNvPr id="139" name="Изображение 138" descr="Снимок экрана 2019-05-13 в 14.28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957" y="3783538"/>
            <a:ext cx="209737" cy="238524"/>
          </a:xfrm>
          <a:prstGeom prst="rect">
            <a:avLst/>
          </a:prstGeom>
        </p:spPr>
      </p:pic>
      <p:pic>
        <p:nvPicPr>
          <p:cNvPr id="140" name="Изображение 139" descr="Снимок экрана 2019-05-13 в 14.28.4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151" y="2791084"/>
            <a:ext cx="206491" cy="217754"/>
          </a:xfrm>
          <a:prstGeom prst="rect">
            <a:avLst/>
          </a:prstGeom>
        </p:spPr>
      </p:pic>
      <p:pic>
        <p:nvPicPr>
          <p:cNvPr id="141" name="Изображение 140" descr="Снимок экрана 2019-05-13 в 14.28.1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258" y="2110961"/>
            <a:ext cx="153685" cy="192618"/>
          </a:xfrm>
          <a:prstGeom prst="rect">
            <a:avLst/>
          </a:prstGeom>
        </p:spPr>
      </p:pic>
      <p:pic>
        <p:nvPicPr>
          <p:cNvPr id="142" name="Изображение 141" descr="Снимок экрана 2019-05-13 в 14.33.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90" y="3214949"/>
            <a:ext cx="199633" cy="171450"/>
          </a:xfrm>
          <a:prstGeom prst="rect">
            <a:avLst/>
          </a:prstGeom>
        </p:spPr>
      </p:pic>
      <p:pic>
        <p:nvPicPr>
          <p:cNvPr id="143" name="Изображение 142" descr="Снимок экрана 2019-05-13 в 14.28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68" y="3804836"/>
            <a:ext cx="209737" cy="238524"/>
          </a:xfrm>
          <a:prstGeom prst="rect">
            <a:avLst/>
          </a:prstGeom>
        </p:spPr>
      </p:pic>
      <p:pic>
        <p:nvPicPr>
          <p:cNvPr id="144" name="Изображение 143" descr="Снимок экрана 2019-05-13 в 14.28.4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84" y="2823236"/>
            <a:ext cx="206491" cy="217754"/>
          </a:xfrm>
          <a:prstGeom prst="rect">
            <a:avLst/>
          </a:prstGeom>
        </p:spPr>
      </p:pic>
      <p:pic>
        <p:nvPicPr>
          <p:cNvPr id="168" name="Изображение 167" descr="Снимок экрана 2019-05-13 в 14.28.1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500" y="2611427"/>
            <a:ext cx="153685" cy="192618"/>
          </a:xfrm>
          <a:prstGeom prst="rect">
            <a:avLst/>
          </a:prstGeom>
        </p:spPr>
      </p:pic>
      <p:pic>
        <p:nvPicPr>
          <p:cNvPr id="169" name="Изображение 168" descr="Снимок экрана 2019-05-13 в 14.33.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652" y="2935681"/>
            <a:ext cx="199633" cy="171450"/>
          </a:xfrm>
          <a:prstGeom prst="rect">
            <a:avLst/>
          </a:prstGeom>
        </p:spPr>
      </p:pic>
      <p:pic>
        <p:nvPicPr>
          <p:cNvPr id="171" name="Изображение 170" descr="Снимок экрана 2019-05-13 в 14.28.4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511" y="2193920"/>
            <a:ext cx="206491" cy="217754"/>
          </a:xfrm>
          <a:prstGeom prst="rect">
            <a:avLst/>
          </a:prstGeom>
        </p:spPr>
      </p:pic>
      <p:pic>
        <p:nvPicPr>
          <p:cNvPr id="173" name="Изображение 172" descr="Снимок экрана 2019-05-13 в 14.28.1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342" y="2611427"/>
            <a:ext cx="153685" cy="192618"/>
          </a:xfrm>
          <a:prstGeom prst="rect">
            <a:avLst/>
          </a:prstGeom>
        </p:spPr>
      </p:pic>
      <p:pic>
        <p:nvPicPr>
          <p:cNvPr id="174" name="Изображение 173" descr="Снимок экрана 2019-05-13 в 14.33.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90" y="5724786"/>
            <a:ext cx="199633" cy="171450"/>
          </a:xfrm>
          <a:prstGeom prst="rect">
            <a:avLst/>
          </a:prstGeom>
        </p:spPr>
      </p:pic>
      <p:pic>
        <p:nvPicPr>
          <p:cNvPr id="175" name="Изображение 174" descr="Снимок экрана 2019-05-13 в 14.28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42" y="6337825"/>
            <a:ext cx="209737" cy="238524"/>
          </a:xfrm>
          <a:prstGeom prst="rect">
            <a:avLst/>
          </a:prstGeom>
        </p:spPr>
      </p:pic>
      <p:pic>
        <p:nvPicPr>
          <p:cNvPr id="178" name="Изображение 177" descr="Снимок экрана 2019-05-13 в 14.28.4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30" y="5518144"/>
            <a:ext cx="206491" cy="217754"/>
          </a:xfrm>
          <a:prstGeom prst="rect">
            <a:avLst/>
          </a:prstGeom>
        </p:spPr>
      </p:pic>
      <p:pic>
        <p:nvPicPr>
          <p:cNvPr id="180" name="Изображение 179" descr="Снимок экрана 2019-05-13 в 14.28.1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500" y="5121264"/>
            <a:ext cx="153685" cy="192618"/>
          </a:xfrm>
          <a:prstGeom prst="rect">
            <a:avLst/>
          </a:prstGeom>
        </p:spPr>
      </p:pic>
      <p:pic>
        <p:nvPicPr>
          <p:cNvPr id="188" name="Изображение 187" descr="Снимок экрана 2019-05-13 в 14.33.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867" y="5688009"/>
            <a:ext cx="199633" cy="171450"/>
          </a:xfrm>
          <a:prstGeom prst="rect">
            <a:avLst/>
          </a:prstGeom>
        </p:spPr>
      </p:pic>
      <p:pic>
        <p:nvPicPr>
          <p:cNvPr id="192" name="Изображение 191" descr="Снимок экрана 2019-05-13 в 14.28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989" y="6337825"/>
            <a:ext cx="209737" cy="238524"/>
          </a:xfrm>
          <a:prstGeom prst="rect">
            <a:avLst/>
          </a:prstGeom>
        </p:spPr>
      </p:pic>
      <p:pic>
        <p:nvPicPr>
          <p:cNvPr id="193" name="Изображение 192" descr="Снимок экрана 2019-05-13 в 14.28.4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444" y="4600228"/>
            <a:ext cx="206491" cy="217754"/>
          </a:xfrm>
          <a:prstGeom prst="rect">
            <a:avLst/>
          </a:prstGeom>
        </p:spPr>
      </p:pic>
      <p:pic>
        <p:nvPicPr>
          <p:cNvPr id="194" name="Изображение 193" descr="Снимок экрана 2019-05-13 в 14.28.1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347" y="5121264"/>
            <a:ext cx="153685" cy="192618"/>
          </a:xfrm>
          <a:prstGeom prst="rect">
            <a:avLst/>
          </a:prstGeom>
        </p:spPr>
      </p:pic>
      <p:pic>
        <p:nvPicPr>
          <p:cNvPr id="195" name="Изображение 194" descr="Снимок экрана 2019-05-13 в 14.33.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231" y="5817526"/>
            <a:ext cx="199633" cy="171450"/>
          </a:xfrm>
          <a:prstGeom prst="rect">
            <a:avLst/>
          </a:prstGeom>
        </p:spPr>
      </p:pic>
      <p:pic>
        <p:nvPicPr>
          <p:cNvPr id="196" name="Изображение 195" descr="Снимок экрана 2019-05-13 в 14.28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563" y="6430565"/>
            <a:ext cx="209737" cy="238524"/>
          </a:xfrm>
          <a:prstGeom prst="rect">
            <a:avLst/>
          </a:prstGeom>
        </p:spPr>
      </p:pic>
      <p:pic>
        <p:nvPicPr>
          <p:cNvPr id="197" name="Изображение 196" descr="Снимок экрана 2019-05-13 в 14.28.4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930" y="5540764"/>
            <a:ext cx="206491" cy="217754"/>
          </a:xfrm>
          <a:prstGeom prst="rect">
            <a:avLst/>
          </a:prstGeom>
        </p:spPr>
      </p:pic>
      <p:pic>
        <p:nvPicPr>
          <p:cNvPr id="198" name="Изображение 197" descr="Снимок экрана 2019-05-13 в 14.28.1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921" y="5214004"/>
            <a:ext cx="153685" cy="192618"/>
          </a:xfrm>
          <a:prstGeom prst="rect">
            <a:avLst/>
          </a:prstGeom>
        </p:spPr>
      </p:pic>
      <p:pic>
        <p:nvPicPr>
          <p:cNvPr id="217" name="Изображение 216" descr="Снимок экрана 2019-05-13 в 14.28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842" y="6430565"/>
            <a:ext cx="209737" cy="238524"/>
          </a:xfrm>
          <a:prstGeom prst="rect">
            <a:avLst/>
          </a:prstGeom>
        </p:spPr>
      </p:pic>
      <p:pic>
        <p:nvPicPr>
          <p:cNvPr id="218" name="Изображение 217" descr="Снимок экрана 2019-05-13 в 14.28.4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483" y="5667630"/>
            <a:ext cx="206491" cy="217754"/>
          </a:xfrm>
          <a:prstGeom prst="rect">
            <a:avLst/>
          </a:prstGeom>
        </p:spPr>
      </p:pic>
      <p:pic>
        <p:nvPicPr>
          <p:cNvPr id="219" name="Изображение 218" descr="Снимок экрана 2019-05-13 в 14.28.1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672" y="5679530"/>
            <a:ext cx="153685" cy="192618"/>
          </a:xfrm>
          <a:prstGeom prst="rect">
            <a:avLst/>
          </a:prstGeom>
        </p:spPr>
      </p:pic>
      <p:pic>
        <p:nvPicPr>
          <p:cNvPr id="220" name="Изображение 219" descr="Снимок экрана 2019-05-13 в 14.33.2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115" y="3266938"/>
            <a:ext cx="199633" cy="171450"/>
          </a:xfrm>
          <a:prstGeom prst="rect">
            <a:avLst/>
          </a:prstGeom>
        </p:spPr>
      </p:pic>
      <p:pic>
        <p:nvPicPr>
          <p:cNvPr id="221" name="Изображение 220" descr="Снимок экрана 2019-05-13 в 14.28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447" y="3827988"/>
            <a:ext cx="209737" cy="238524"/>
          </a:xfrm>
          <a:prstGeom prst="rect">
            <a:avLst/>
          </a:prstGeom>
        </p:spPr>
      </p:pic>
      <p:pic>
        <p:nvPicPr>
          <p:cNvPr id="222" name="Изображение 221" descr="Снимок экрана 2019-05-13 в 14.28.4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348" y="2801534"/>
            <a:ext cx="206491" cy="217754"/>
          </a:xfrm>
          <a:prstGeom prst="rect">
            <a:avLst/>
          </a:prstGeom>
        </p:spPr>
      </p:pic>
      <p:pic>
        <p:nvPicPr>
          <p:cNvPr id="223" name="Изображение 222" descr="Снимок экрана 2019-05-13 в 14.28.1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805" y="2611427"/>
            <a:ext cx="153685" cy="192618"/>
          </a:xfrm>
          <a:prstGeom prst="rect">
            <a:avLst/>
          </a:prstGeom>
        </p:spPr>
      </p:pic>
      <p:pic>
        <p:nvPicPr>
          <p:cNvPr id="224" name="Изображение 223" descr="Снимок экрана 2019-05-13 в 14.28.2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821" y="2030328"/>
            <a:ext cx="379332" cy="252888"/>
          </a:xfrm>
          <a:prstGeom prst="rect">
            <a:avLst/>
          </a:prstGeom>
        </p:spPr>
      </p:pic>
      <p:pic>
        <p:nvPicPr>
          <p:cNvPr id="225" name="Изображение 224" descr="Снимок экрана 2019-05-13 в 14.28.2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247" y="1984517"/>
            <a:ext cx="379332" cy="252888"/>
          </a:xfrm>
          <a:prstGeom prst="rect">
            <a:avLst/>
          </a:prstGeom>
        </p:spPr>
      </p:pic>
      <p:pic>
        <p:nvPicPr>
          <p:cNvPr id="226" name="Изображение 225" descr="Снимок экрана 2019-05-13 в 14.28.2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202" y="2067476"/>
            <a:ext cx="379332" cy="252888"/>
          </a:xfrm>
          <a:prstGeom prst="rect">
            <a:avLst/>
          </a:prstGeom>
        </p:spPr>
      </p:pic>
      <p:pic>
        <p:nvPicPr>
          <p:cNvPr id="227" name="Изображение 226" descr="Снимок экрана 2019-05-13 в 14.28.2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702" y="2169894"/>
            <a:ext cx="379332" cy="252888"/>
          </a:xfrm>
          <a:prstGeom prst="rect">
            <a:avLst/>
          </a:prstGeom>
        </p:spPr>
      </p:pic>
      <p:pic>
        <p:nvPicPr>
          <p:cNvPr id="228" name="Изображение 227" descr="Снимок экрана 2019-05-13 в 14.28.2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563" y="4600228"/>
            <a:ext cx="379332" cy="252888"/>
          </a:xfrm>
          <a:prstGeom prst="rect">
            <a:avLst/>
          </a:prstGeom>
        </p:spPr>
      </p:pic>
      <p:cxnSp>
        <p:nvCxnSpPr>
          <p:cNvPr id="179" name="Прямая со стрелкой 178"/>
          <p:cNvCxnSpPr/>
          <p:nvPr/>
        </p:nvCxnSpPr>
        <p:spPr>
          <a:xfrm flipH="1" flipV="1">
            <a:off x="457200" y="5460727"/>
            <a:ext cx="23221" cy="457734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Прямая со стрелкой 180"/>
          <p:cNvCxnSpPr/>
          <p:nvPr/>
        </p:nvCxnSpPr>
        <p:spPr>
          <a:xfrm flipH="1" flipV="1">
            <a:off x="4732742" y="5500282"/>
            <a:ext cx="23221" cy="457734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Прямая со стрелкой 184"/>
          <p:cNvCxnSpPr/>
          <p:nvPr/>
        </p:nvCxnSpPr>
        <p:spPr>
          <a:xfrm flipH="1" flipV="1">
            <a:off x="429434" y="2928665"/>
            <a:ext cx="23221" cy="457734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Прямая со стрелкой 205"/>
          <p:cNvCxnSpPr/>
          <p:nvPr/>
        </p:nvCxnSpPr>
        <p:spPr>
          <a:xfrm flipH="1" flipV="1">
            <a:off x="4856660" y="2963062"/>
            <a:ext cx="23221" cy="457734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9" name="Изображение 228" descr="Снимок экрана 2019-05-13 в 14.28.2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764" y="4534849"/>
            <a:ext cx="379332" cy="252888"/>
          </a:xfrm>
          <a:prstGeom prst="rect">
            <a:avLst/>
          </a:prstGeom>
        </p:spPr>
      </p:pic>
      <p:pic>
        <p:nvPicPr>
          <p:cNvPr id="230" name="Изображение 229" descr="Снимок экрана 2019-05-13 в 14.28.2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695" y="4534849"/>
            <a:ext cx="379332" cy="252888"/>
          </a:xfrm>
          <a:prstGeom prst="rect">
            <a:avLst/>
          </a:prstGeom>
        </p:spPr>
      </p:pic>
      <p:pic>
        <p:nvPicPr>
          <p:cNvPr id="231" name="Изображение 230" descr="Снимок экрана 2019-05-13 в 14.28.2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258" y="4441739"/>
            <a:ext cx="379332" cy="252888"/>
          </a:xfrm>
          <a:prstGeom prst="rect">
            <a:avLst/>
          </a:prstGeom>
        </p:spPr>
      </p:pic>
      <p:sp>
        <p:nvSpPr>
          <p:cNvPr id="232" name="TextBox 231"/>
          <p:cNvSpPr txBox="1"/>
          <p:nvPr/>
        </p:nvSpPr>
        <p:spPr>
          <a:xfrm>
            <a:off x="317500" y="6431622"/>
            <a:ext cx="804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	15									</a:t>
            </a:r>
            <a:r>
              <a:rPr lang="ru-RU" dirty="0"/>
              <a:t> </a:t>
            </a:r>
            <a:r>
              <a:rPr lang="ru-RU" dirty="0" smtClean="0"/>
              <a:t>16					</a:t>
            </a:r>
            <a:endParaRPr lang="ru-RU" dirty="0"/>
          </a:p>
        </p:txBody>
      </p:sp>
      <p:sp>
        <p:nvSpPr>
          <p:cNvPr id="233" name="TextBox 232"/>
          <p:cNvSpPr txBox="1"/>
          <p:nvPr/>
        </p:nvSpPr>
        <p:spPr>
          <a:xfrm>
            <a:off x="353421" y="4072407"/>
            <a:ext cx="804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	13									</a:t>
            </a:r>
            <a:r>
              <a:rPr lang="ru-RU" dirty="0"/>
              <a:t> </a:t>
            </a:r>
            <a:r>
              <a:rPr lang="ru-RU" dirty="0" smtClean="0"/>
              <a:t>14					</a:t>
            </a:r>
            <a:endParaRPr lang="ru-RU" dirty="0"/>
          </a:p>
        </p:txBody>
      </p:sp>
      <p:cxnSp>
        <p:nvCxnSpPr>
          <p:cNvPr id="234" name="Прямая со стрелкой 233"/>
          <p:cNvCxnSpPr>
            <a:stCxn id="157" idx="6"/>
            <a:endCxn id="159" idx="2"/>
          </p:cNvCxnSpPr>
          <p:nvPr/>
        </p:nvCxnSpPr>
        <p:spPr>
          <a:xfrm flipV="1">
            <a:off x="4709521" y="5499361"/>
            <a:ext cx="469900" cy="19710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471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-27158"/>
            <a:ext cx="8229600" cy="1143000"/>
          </a:xfrm>
        </p:spPr>
        <p:txBody>
          <a:bodyPr/>
          <a:lstStyle/>
          <a:p>
            <a:r>
              <a:rPr lang="ru-RU" dirty="0" smtClean="0">
                <a:latin typeface="Times New Roman"/>
                <a:cs typeface="Times New Roman"/>
              </a:rPr>
              <a:t>Процесс в ОС:</a:t>
            </a:r>
            <a:endParaRPr lang="ru-RU" dirty="0">
              <a:latin typeface="Times New Roman"/>
              <a:cs typeface="Times New Roman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254812"/>
            <a:ext cx="8229600" cy="5397275"/>
          </a:xfrm>
        </p:spPr>
        <p:txBody>
          <a:bodyPr>
            <a:normAutofit/>
          </a:bodyPr>
          <a:lstStyle/>
          <a:p>
            <a:pPr algn="just"/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«Среда исполнения» </a:t>
            </a:r>
            <a:r>
              <a:rPr lang="mr-I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–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 «то, в чём работают программы» (исполняются потоки, выделяется память, настраивается окружение, интерфейсы)</a:t>
            </a:r>
            <a:r>
              <a:rPr lang="ru-RU" sz="20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1</a:t>
            </a:r>
          </a:p>
          <a:p>
            <a:pPr algn="just"/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Набор атрибутов: идентификаторы, выделенные ресурсы 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  <a:sym typeface="Wingdings"/>
              </a:rPr>
              <a:t> атрибуты исполнения</a:t>
            </a:r>
          </a:p>
          <a:p>
            <a:pPr algn="just"/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  <a:sym typeface="Wingdings"/>
              </a:rPr>
              <a:t>Способ изменить атрибут </a:t>
            </a:r>
            <a:r>
              <a:rPr lang="mr-I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  <a:sym typeface="Wingdings"/>
              </a:rPr>
              <a:t>–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  <a:sym typeface="Wingdings"/>
              </a:rPr>
              <a:t> обращение к ядру ОС </a:t>
            </a:r>
            <a:r>
              <a:rPr lang="mr-I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  <a:sym typeface="Wingdings"/>
              </a:rPr>
              <a:t>–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  <a:sym typeface="Wingdings"/>
              </a:rPr>
              <a:t> Системный вызов.</a:t>
            </a:r>
          </a:p>
          <a:p>
            <a:pPr algn="just"/>
            <a:endParaRPr lang="ru-RU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/>
              <a:cs typeface="Times New Roman"/>
              <a:sym typeface="Wingdings"/>
            </a:endParaRPr>
          </a:p>
          <a:p>
            <a:pPr algn="just"/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/>
              <a:cs typeface="Times New Roman"/>
              <a:sym typeface="Wingdings"/>
            </a:endParaRPr>
          </a:p>
          <a:p>
            <a:pPr algn="just"/>
            <a:endParaRPr lang="ru-RU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/>
              <a:cs typeface="Times New Roman"/>
              <a:sym typeface="Wingdings"/>
            </a:endParaRPr>
          </a:p>
          <a:p>
            <a:pPr algn="just"/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/>
              <a:cs typeface="Times New Roman"/>
              <a:sym typeface="Wingdings"/>
            </a:endParaRPr>
          </a:p>
          <a:p>
            <a:pPr algn="just"/>
            <a:endParaRPr lang="ru-RU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/>
              <a:cs typeface="Times New Roman"/>
              <a:sym typeface="Wingdings"/>
            </a:endParaRPr>
          </a:p>
          <a:p>
            <a:pPr marL="0" indent="0" algn="just">
              <a:buNone/>
            </a:pPr>
            <a:endParaRPr lang="ru-RU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/>
              <a:cs typeface="Times New Roman"/>
              <a:sym typeface="Wingdings"/>
            </a:endParaRPr>
          </a:p>
          <a:p>
            <a:pPr algn="just"/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  <a:sym typeface="Wingdings"/>
              </a:rPr>
              <a:t>(</a:t>
            </a:r>
            <a:r>
              <a:rPr lang="ru-RU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  <a:sym typeface="Wingdings"/>
              </a:rPr>
              <a:t>Unix-like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  <a:sym typeface="Wingdings"/>
              </a:rPr>
              <a:t>): процессы порождаются наследованием от процессов + (опционально) заменой виртуальной памяти (</a:t>
            </a:r>
            <a:r>
              <a:rPr lang="ru-RU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  <a:sym typeface="Wingdings"/>
              </a:rPr>
              <a:t>fork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  <a:sym typeface="Wingdings"/>
              </a:rPr>
              <a:t> + </a:t>
            </a:r>
            <a:r>
              <a:rPr lang="ru-RU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  <a:sym typeface="Wingdings"/>
              </a:rPr>
              <a:t>exec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  <a:sym typeface="Wingdings"/>
              </a:rPr>
              <a:t>*) </a:t>
            </a:r>
          </a:p>
          <a:p>
            <a:pPr marL="0" indent="0" algn="just">
              <a:buNone/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  <a:sym typeface="Wingdings"/>
              </a:rPr>
              <a:t>	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  <a:sym typeface="Wingdings"/>
              </a:rPr>
              <a:t> </a:t>
            </a:r>
            <a:r>
              <a:rPr lang="ru-RU" sz="20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  <a:sym typeface="Wingdings"/>
              </a:rPr>
              <a:t>Процессы сгруппированы в дерево</a:t>
            </a:r>
          </a:p>
          <a:p>
            <a:endParaRPr lang="ru-RU" dirty="0"/>
          </a:p>
        </p:txBody>
      </p:sp>
      <p:pic>
        <p:nvPicPr>
          <p:cNvPr id="4" name="Изображение 3" descr="image0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973" y="3043110"/>
            <a:ext cx="5435781" cy="2010995"/>
          </a:xfrm>
          <a:prstGeom prst="rect">
            <a:avLst/>
          </a:prstGeom>
        </p:spPr>
      </p:pic>
      <p:pic>
        <p:nvPicPr>
          <p:cNvPr id="6" name="Изображение 5" descr="Снимок экрана 2018-05-26 в 16.23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22" y="6246779"/>
            <a:ext cx="7963515" cy="51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536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Типы передачи атрибутов</a:t>
            </a:r>
            <a:endParaRPr lang="ru-RU" dirty="0"/>
          </a:p>
        </p:txBody>
      </p:sp>
      <p:pic>
        <p:nvPicPr>
          <p:cNvPr id="4" name="Содержимое 3" descr="IMG_822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1" b="1191"/>
          <a:stretch>
            <a:fillRect/>
          </a:stretch>
        </p:blipFill>
        <p:spPr>
          <a:xfrm>
            <a:off x="457200" y="1602304"/>
            <a:ext cx="8229600" cy="4525963"/>
          </a:xfrm>
        </p:spPr>
      </p:pic>
      <p:sp>
        <p:nvSpPr>
          <p:cNvPr id="5" name="TextBox 4"/>
          <p:cNvSpPr txBox="1"/>
          <p:nvPr/>
        </p:nvSpPr>
        <p:spPr>
          <a:xfrm>
            <a:off x="266700" y="4181476"/>
            <a:ext cx="906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Строго наследуемые    Наследуемые в поддереве   Переназначаемые   Свободные    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66700" y="1232972"/>
            <a:ext cx="906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		</a:t>
            </a:r>
            <a:r>
              <a:rPr lang="ru-RU" dirty="0"/>
              <a:t> </a:t>
            </a:r>
            <a:r>
              <a:rPr lang="ru-RU" dirty="0" smtClean="0"/>
              <a:t>    Тип </a:t>
            </a:r>
            <a:r>
              <a:rPr lang="ru-RU" dirty="0" err="1" smtClean="0"/>
              <a:t>I</a:t>
            </a:r>
            <a:r>
              <a:rPr lang="ru-RU" dirty="0" smtClean="0"/>
              <a:t> 				  Тип II				Тип III			Тип IV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643342" y="1699143"/>
            <a:ext cx="8043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		</a:t>
            </a:r>
            <a:r>
              <a:rPr lang="ru-RU" dirty="0" smtClean="0">
                <a:solidFill>
                  <a:schemeClr val="accent1"/>
                </a:solidFill>
              </a:rPr>
              <a:t>8, 16				    1-15				 7,8,16		            1-16</a:t>
            </a:r>
            <a:r>
              <a:rPr lang="ru-RU" dirty="0" smtClean="0"/>
              <a:t>		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92163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результате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 smtClean="0"/>
              <a:t>Задача выставления атрибута процессу сведена к встраиванию генератора как графа в граф полурешётки        .</a:t>
            </a:r>
          </a:p>
          <a:p>
            <a:r>
              <a:rPr lang="ru-RU" dirty="0" smtClean="0"/>
              <a:t>Следовательно, предложенный механизм позволяет не только детектировать аномалии, но и восстанавливать дерево.</a:t>
            </a:r>
          </a:p>
          <a:p>
            <a:r>
              <a:rPr lang="ru-RU" dirty="0" smtClean="0"/>
              <a:t>Построение формального алгоритма, реализующего такой механизм </a:t>
            </a:r>
            <a:r>
              <a:rPr lang="mr-IN" dirty="0" smtClean="0"/>
              <a:t>–</a:t>
            </a:r>
            <a:r>
              <a:rPr lang="ru-RU" dirty="0" smtClean="0"/>
              <a:t> открытый вопрос.</a:t>
            </a:r>
          </a:p>
          <a:p>
            <a:endParaRPr lang="ru-RU" dirty="0"/>
          </a:p>
        </p:txBody>
      </p:sp>
      <p:pic>
        <p:nvPicPr>
          <p:cNvPr id="5" name="Изображение 4" descr="Снимок экрана 2019-05-14 в 12.58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514600"/>
            <a:ext cx="62779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5703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4" descr="Снимок экрана 2019-05-14 в 13.05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400" y="2032000"/>
            <a:ext cx="584200" cy="698500"/>
          </a:xfrm>
          <a:prstGeom prst="rect">
            <a:avLst/>
          </a:prstGeom>
        </p:spPr>
      </p:pic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Открытые вопросы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1.Рассмотреть решетку              , предложить 	эффективный способ дополнения        до</a:t>
            </a:r>
          </a:p>
          <a:p>
            <a:pPr marL="0" indent="0">
              <a:buNone/>
            </a:pPr>
            <a:r>
              <a:rPr lang="ru-RU" i="1" dirty="0" smtClean="0"/>
              <a:t>         .    .. </a:t>
            </a:r>
            <a:r>
              <a:rPr lang="ru-RU" dirty="0" smtClean="0"/>
              <a:t>Частные случаи? Когда дополнение       	Дедекинда-</a:t>
            </a:r>
            <a:r>
              <a:rPr lang="ru-RU" dirty="0" err="1" smtClean="0"/>
              <a:t>Макнила</a:t>
            </a:r>
            <a:r>
              <a:rPr lang="ru-RU" dirty="0" smtClean="0"/>
              <a:t> даёт подходящую 	решётку?</a:t>
            </a:r>
          </a:p>
          <a:p>
            <a:pPr marL="0" indent="0">
              <a:buNone/>
            </a:pPr>
            <a:r>
              <a:rPr lang="ru-RU" dirty="0" smtClean="0"/>
              <a:t>2.Построить эффективный алгоритм    	реконструкции (полином небольшой 	степени по времени, линейно по памяти)</a:t>
            </a:r>
          </a:p>
          <a:p>
            <a:pPr marL="0" indent="0">
              <a:buNone/>
            </a:pPr>
            <a:endParaRPr lang="ru-RU" i="1" dirty="0"/>
          </a:p>
        </p:txBody>
      </p:sp>
      <p:pic>
        <p:nvPicPr>
          <p:cNvPr id="4" name="Изображение 3" descr="Снимок экрана 2019-05-14 в 13.04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100" y="1589378"/>
            <a:ext cx="1104900" cy="679159"/>
          </a:xfrm>
          <a:prstGeom prst="rect">
            <a:avLst/>
          </a:prstGeom>
        </p:spPr>
      </p:pic>
      <p:pic>
        <p:nvPicPr>
          <p:cNvPr id="6" name="Изображение 5" descr="Снимок экрана 2019-05-14 в 13.04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2578100"/>
            <a:ext cx="1104900" cy="67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298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Предложен критерий корректности дерева</a:t>
            </a:r>
          </a:p>
          <a:p>
            <a:r>
              <a:rPr lang="ru-RU" dirty="0" smtClean="0"/>
              <a:t>Исследованы зависимости у подмножеств, восстанавливающих состояния процессов.</a:t>
            </a:r>
          </a:p>
          <a:p>
            <a:r>
              <a:rPr lang="ru-RU" dirty="0" smtClean="0"/>
              <a:t>Открытые вопросы </a:t>
            </a:r>
            <a:r>
              <a:rPr lang="mr-IN" dirty="0" smtClean="0"/>
              <a:t>–</a:t>
            </a:r>
            <a:r>
              <a:rPr lang="ru-RU" dirty="0" smtClean="0"/>
              <a:t> нужно продолжать исследование.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86919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 algn="ctr">
              <a:buNone/>
            </a:pPr>
            <a:r>
              <a:rPr lang="ru-RU" sz="4800" dirty="0" smtClean="0"/>
              <a:t>Благодарю за внимание!</a:t>
            </a:r>
          </a:p>
          <a:p>
            <a:pPr marL="0" indent="0" algn="ctr">
              <a:buNone/>
            </a:pPr>
            <a:endParaRPr lang="ru-RU" sz="4800" dirty="0" smtClean="0"/>
          </a:p>
          <a:p>
            <a:pPr marL="0" indent="0" algn="r">
              <a:buNone/>
            </a:pPr>
            <a:r>
              <a:rPr lang="ru-RU" sz="2800" dirty="0" smtClean="0"/>
              <a:t>Ефанов Николай, МФТИ</a:t>
            </a:r>
          </a:p>
          <a:p>
            <a:pPr marL="0" indent="0" algn="r">
              <a:buNone/>
            </a:pPr>
            <a:r>
              <a:rPr lang="ru-RU" sz="2800" dirty="0" smtClean="0"/>
              <a:t>nefanov90@gmail.com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9185979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85677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13886"/>
            <a:ext cx="8229600" cy="1143000"/>
          </a:xfrm>
        </p:spPr>
        <p:txBody>
          <a:bodyPr/>
          <a:lstStyle/>
          <a:p>
            <a:r>
              <a:rPr lang="ru-RU" dirty="0" smtClean="0">
                <a:latin typeface="Times New Roman"/>
                <a:cs typeface="Times New Roman"/>
              </a:rPr>
              <a:t>Цель анализа дерева процессов</a:t>
            </a:r>
            <a:endParaRPr lang="ru-RU" dirty="0">
              <a:latin typeface="Times New Roman"/>
              <a:cs typeface="Times New Roman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156886"/>
            <a:ext cx="8229600" cy="4969278"/>
          </a:xfrm>
        </p:spPr>
        <p:txBody>
          <a:bodyPr>
            <a:normAutofit/>
          </a:bodyPr>
          <a:lstStyle/>
          <a:p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Быстрое сохранение/восстановление состояния</a:t>
            </a:r>
          </a:p>
          <a:p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Минимизация издержек при живой миграции</a:t>
            </a:r>
          </a:p>
          <a:p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Идеал: дерево процессов + контекст/данные (память, файлы, разделы ФС)</a:t>
            </a: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  <a:latin typeface="Times New Roman"/>
              <a:cs typeface="Times New Roman"/>
            </a:endParaRPr>
          </a:p>
        </p:txBody>
      </p:sp>
      <p:pic>
        <p:nvPicPr>
          <p:cNvPr id="4" name="Изображение 3" descr="Снимок экрана 2018-05-25 в 22.51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346" y="2592252"/>
            <a:ext cx="6395886" cy="3369970"/>
          </a:xfrm>
          <a:prstGeom prst="rect">
            <a:avLst/>
          </a:prstGeom>
        </p:spPr>
      </p:pic>
      <p:pic>
        <p:nvPicPr>
          <p:cNvPr id="5" name="Изображение 4" descr="tula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333" y="4091560"/>
            <a:ext cx="1629211" cy="1230335"/>
          </a:xfrm>
          <a:prstGeom prst="rect">
            <a:avLst/>
          </a:prstGeom>
        </p:spPr>
      </p:pic>
      <p:pic>
        <p:nvPicPr>
          <p:cNvPr id="6" name="Изображение 5" descr="tula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54" y="4091560"/>
            <a:ext cx="1583156" cy="119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41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ru-RU" dirty="0" smtClean="0">
                <a:latin typeface="Times New Roman"/>
                <a:cs typeface="Times New Roman"/>
              </a:rPr>
              <a:t>Оценки числа деревьев</a:t>
            </a:r>
            <a:endParaRPr lang="ru-RU" dirty="0">
              <a:latin typeface="Times New Roman"/>
              <a:cs typeface="Times New Roman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235123"/>
            <a:ext cx="8229600" cy="4525963"/>
          </a:xfrm>
        </p:spPr>
        <p:txBody>
          <a:bodyPr>
            <a:normAutofit/>
          </a:bodyPr>
          <a:lstStyle/>
          <a:p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Вызов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f</a:t>
            </a:r>
            <a:r>
              <a:rPr lang="ru-RU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ork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(): порождение потомка</a:t>
            </a:r>
          </a:p>
          <a:p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В 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строчной записи дерева (</a:t>
            </a:r>
            <a:r>
              <a:rPr lang="ru-RU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p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ru-RU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s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 [</a:t>
            </a:r>
            <a:r>
              <a:rPr lang="ru-RU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children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]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) 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[2]: (* * [*]) 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  <a:sym typeface="Wingdings"/>
              </a:rPr>
              <a:t>(* * [* /2 , /3])</a:t>
            </a:r>
            <a:endParaRPr lang="ru-RU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/>
              <a:cs typeface="Times New Roman"/>
            </a:endParaRPr>
          </a:p>
          <a:p>
            <a:endParaRPr lang="ru-RU" sz="2800" dirty="0">
              <a:latin typeface="Times New Roman"/>
              <a:cs typeface="Times New Roman"/>
            </a:endParaRPr>
          </a:p>
          <a:p>
            <a:endParaRPr lang="ru-RU" sz="2800" dirty="0" smtClean="0"/>
          </a:p>
          <a:p>
            <a:endParaRPr lang="ru-RU" sz="2800" dirty="0"/>
          </a:p>
          <a:p>
            <a:endParaRPr lang="ru-RU" sz="2800" dirty="0" smtClean="0"/>
          </a:p>
          <a:p>
            <a:endParaRPr lang="ru-RU" sz="2800" dirty="0" smtClean="0"/>
          </a:p>
          <a:p>
            <a:pPr marL="0" indent="0">
              <a:buNone/>
            </a:pPr>
            <a:endParaRPr lang="ru-RU" sz="2800" dirty="0"/>
          </a:p>
        </p:txBody>
      </p:sp>
      <p:pic>
        <p:nvPicPr>
          <p:cNvPr id="4" name="Изображение 3" descr="Снимок экрана 2018-05-25 в 23.20.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22" y="4418620"/>
            <a:ext cx="8013312" cy="1808076"/>
          </a:xfrm>
          <a:prstGeom prst="rect">
            <a:avLst/>
          </a:prstGeom>
        </p:spPr>
      </p:pic>
      <p:pic>
        <p:nvPicPr>
          <p:cNvPr id="10" name="Изображение 9" descr="Снимок экрана 2018-05-26 в 15.38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22" y="2376502"/>
            <a:ext cx="8058946" cy="1770362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093882" y="5961529"/>
            <a:ext cx="4444051" cy="26516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Изображение 6" descr="Снимок экрана 2018-05-29 в 0.07.4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62" y="883342"/>
            <a:ext cx="7336118" cy="3962788"/>
          </a:xfrm>
          <a:prstGeom prst="rect">
            <a:avLst/>
          </a:prstGeom>
          <a:solidFill>
            <a:srgbClr val="CCFFCC"/>
          </a:solidFill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126766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ru-RU" dirty="0" smtClean="0">
                <a:latin typeface="Times New Roman"/>
                <a:cs typeface="Times New Roman"/>
              </a:rPr>
              <a:t>Оценки числа деревьев</a:t>
            </a:r>
            <a:endParaRPr lang="ru-RU" dirty="0">
              <a:latin typeface="Times New Roman"/>
              <a:cs typeface="Times New Roman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219760"/>
            <a:ext cx="8229600" cy="4906404"/>
          </a:xfrm>
        </p:spPr>
        <p:txBody>
          <a:bodyPr>
            <a:normAutofit/>
          </a:bodyPr>
          <a:lstStyle/>
          <a:p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 times new roman"/>
                <a:cs typeface=" times new roman"/>
              </a:rPr>
              <a:t>Вызов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 times new roman"/>
                <a:cs typeface=" times new roman"/>
              </a:rPr>
              <a:t>f</a:t>
            </a:r>
            <a:r>
              <a:rPr lang="ru-RU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 times new roman"/>
                <a:cs typeface=" times new roman"/>
              </a:rPr>
              <a:t>ork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 times new roman"/>
                <a:cs typeface=" times new roman"/>
              </a:rPr>
              <a:t>: порождение потомка.</a:t>
            </a:r>
          </a:p>
          <a:p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  <a:latin typeface=" times new roman"/>
              <a:cs typeface=" times new roman"/>
            </a:endParaRPr>
          </a:p>
          <a:p>
            <a:endParaRPr lang="ru-RU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 times new roman"/>
              <a:cs typeface=" times new roman"/>
            </a:endParaRPr>
          </a:p>
          <a:p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  <a:latin typeface=" times new roman"/>
              <a:cs typeface=" times new roman"/>
            </a:endParaRPr>
          </a:p>
          <a:p>
            <a:endParaRPr lang="ru-RU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 times new roman"/>
              <a:cs typeface=" times new roman"/>
            </a:endParaRPr>
          </a:p>
          <a:p>
            <a:endParaRPr lang="ru-RU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 times new roman"/>
              <a:cs typeface=" times new roman"/>
            </a:endParaRPr>
          </a:p>
          <a:p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 times new roman"/>
                <a:cs typeface=" times new roman"/>
              </a:rPr>
              <a:t>С учётом различимости атрибутов: </a:t>
            </a:r>
            <a:endParaRPr lang="ru-RU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 times new roman"/>
              <a:cs typeface=" times new roman"/>
              <a:sym typeface="Wingdings"/>
            </a:endParaRPr>
          </a:p>
          <a:p>
            <a:pPr marL="0" indent="0">
              <a:buNone/>
            </a:pP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 times new roman"/>
                <a:cs typeface=" times new roman"/>
                <a:sym typeface="Wingdings"/>
              </a:rPr>
              <a:t>                                                </a:t>
            </a:r>
            <a:endParaRPr lang="ru-RU" sz="2000" dirty="0">
              <a:solidFill>
                <a:schemeClr val="tx1">
                  <a:lumMod val="75000"/>
                  <a:lumOff val="25000"/>
                </a:schemeClr>
              </a:solidFill>
              <a:latin typeface=" times new roman"/>
              <a:cs typeface=" times new roman"/>
              <a:sym typeface="Wingdings"/>
            </a:endParaRPr>
          </a:p>
          <a:p>
            <a:pPr marL="0" indent="0" algn="ctr">
              <a:buNone/>
            </a:pPr>
            <a:r>
              <a:rPr lang="ru-RU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 times new roman"/>
                <a:cs typeface=" times new roman"/>
                <a:sym typeface="Wingdings"/>
              </a:rPr>
              <a:t>                                                     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 times new roman"/>
                <a:cs typeface=" times new roman"/>
                <a:sym typeface="Wingdings"/>
              </a:rPr>
              <a:t>- различные  деревья, но!</a:t>
            </a:r>
          </a:p>
          <a:p>
            <a:pPr marL="0" indent="0" algn="r">
              <a:buNone/>
            </a:pP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 times new roman"/>
                <a:cs typeface=" times new roman"/>
                <a:sym typeface="Wingdings"/>
              </a:rPr>
              <a:t>- </a:t>
            </a:r>
            <a:r>
              <a:rPr lang="ru-RU" sz="2000" dirty="0">
                <a:solidFill>
                  <a:srgbClr val="FF0000"/>
                </a:solidFill>
                <a:latin typeface=" times new roman"/>
                <a:cs typeface=" times new roman"/>
                <a:sym typeface="Wingdings"/>
              </a:rPr>
              <a:t>и</a:t>
            </a:r>
            <a:r>
              <a:rPr lang="ru-RU" sz="2000" dirty="0" smtClean="0">
                <a:solidFill>
                  <a:srgbClr val="FF0000"/>
                </a:solidFill>
                <a:latin typeface=" times new roman"/>
                <a:cs typeface=" times new roman"/>
                <a:sym typeface="Wingdings"/>
              </a:rPr>
              <a:t>дентичные состояния </a:t>
            </a:r>
            <a:endParaRPr lang="ru-RU" sz="2000" dirty="0" smtClean="0">
              <a:solidFill>
                <a:srgbClr val="FF0000"/>
              </a:solidFill>
              <a:latin typeface=" times new roman"/>
              <a:cs typeface=" times new roman"/>
            </a:endParaRPr>
          </a:p>
          <a:p>
            <a:endParaRPr lang="ru-RU" sz="2000" dirty="0">
              <a:latin typeface=" times new roman"/>
              <a:cs typeface=" times new roman"/>
            </a:endParaRPr>
          </a:p>
          <a:p>
            <a:endParaRPr lang="ru-RU" sz="2800" dirty="0" smtClean="0">
              <a:latin typeface=" times new roman"/>
              <a:cs typeface=" times new roman"/>
            </a:endParaRPr>
          </a:p>
          <a:p>
            <a:endParaRPr lang="ru-RU" sz="2800" dirty="0">
              <a:latin typeface=" times new roman"/>
              <a:cs typeface=" times new roman"/>
            </a:endParaRPr>
          </a:p>
          <a:p>
            <a:endParaRPr lang="ru-RU" sz="2800" dirty="0" smtClean="0"/>
          </a:p>
          <a:p>
            <a:endParaRPr lang="ru-RU" sz="2800" dirty="0" smtClean="0"/>
          </a:p>
          <a:p>
            <a:pPr marL="0" indent="0">
              <a:buNone/>
            </a:pPr>
            <a:endParaRPr lang="ru-RU" sz="2800" dirty="0"/>
          </a:p>
        </p:txBody>
      </p:sp>
      <p:pic>
        <p:nvPicPr>
          <p:cNvPr id="4" name="Изображение 3" descr="Снимок экрана 2018-05-25 в 23.20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4133"/>
            <a:ext cx="8385712" cy="1892102"/>
          </a:xfrm>
          <a:prstGeom prst="rect">
            <a:avLst/>
          </a:prstGeom>
        </p:spPr>
      </p:pic>
      <p:pic>
        <p:nvPicPr>
          <p:cNvPr id="5" name="Изображение 4" descr="pic1Efanov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48" y="4063731"/>
            <a:ext cx="4042089" cy="2190677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4242749" y="3256332"/>
            <a:ext cx="4444051" cy="26516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9260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ru-RU" dirty="0">
                <a:latin typeface="Times New Roman"/>
                <a:cs typeface="Times New Roman"/>
              </a:rPr>
              <a:t>Оценки числа деревьев</a:t>
            </a:r>
          </a:p>
        </p:txBody>
      </p:sp>
      <p:pic>
        <p:nvPicPr>
          <p:cNvPr id="9" name="Изображение 8" descr="Снимок экрана 2018-05-25 в 23.15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4" y="1225276"/>
            <a:ext cx="8686800" cy="523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27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ru-RU" dirty="0" smtClean="0">
                <a:latin typeface="Times New Roman"/>
                <a:cs typeface="Times New Roman"/>
              </a:rPr>
              <a:t>Дерево процессов Linux</a:t>
            </a:r>
            <a:endParaRPr lang="ru-RU" dirty="0">
              <a:latin typeface="Times New Roman"/>
              <a:cs typeface="Times New Roman"/>
            </a:endParaRPr>
          </a:p>
        </p:txBody>
      </p:sp>
      <p:pic>
        <p:nvPicPr>
          <p:cNvPr id="5" name="Изображение 4" descr="tula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046" y="1176415"/>
            <a:ext cx="6588458" cy="4975421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463800" y="3987800"/>
            <a:ext cx="2298700" cy="165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 стрелкой 5"/>
          <p:cNvCxnSpPr/>
          <p:nvPr/>
        </p:nvCxnSpPr>
        <p:spPr>
          <a:xfrm flipH="1" flipV="1">
            <a:off x="4762500" y="4152900"/>
            <a:ext cx="1473200" cy="190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6235700" y="4260850"/>
            <a:ext cx="2705100" cy="1466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6235700" y="4686300"/>
            <a:ext cx="27051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>
            <a:endCxn id="8" idx="2"/>
          </p:cNvCxnSpPr>
          <p:nvPr/>
        </p:nvCxnSpPr>
        <p:spPr>
          <a:xfrm>
            <a:off x="7588250" y="4260850"/>
            <a:ext cx="0" cy="14668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>
            <a:off x="6235700" y="5080000"/>
            <a:ext cx="27051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6235700" y="5359400"/>
            <a:ext cx="27051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388100" y="4343400"/>
            <a:ext cx="238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</a:t>
            </a:r>
            <a:r>
              <a:rPr lang="ru-RU" dirty="0" err="1" smtClean="0"/>
              <a:t>ey</a:t>
            </a:r>
            <a:r>
              <a:rPr lang="ru-RU" dirty="0" smtClean="0"/>
              <a:t>			</a:t>
            </a:r>
            <a:r>
              <a:rPr lang="ru-RU" dirty="0" err="1" smtClean="0"/>
              <a:t>Value</a:t>
            </a:r>
            <a:endParaRPr lang="ru-RU" dirty="0"/>
          </a:p>
        </p:txBody>
      </p:sp>
      <p:sp>
        <p:nvSpPr>
          <p:cNvPr id="19" name="TextBox 18"/>
          <p:cNvSpPr txBox="1"/>
          <p:nvPr/>
        </p:nvSpPr>
        <p:spPr>
          <a:xfrm>
            <a:off x="6388100" y="4724400"/>
            <a:ext cx="275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 smtClean="0"/>
              <a:t>name</a:t>
            </a:r>
            <a:r>
              <a:rPr lang="ru-RU" dirty="0" smtClean="0"/>
              <a:t>		</a:t>
            </a:r>
            <a:r>
              <a:rPr lang="ru-RU" dirty="0" err="1" smtClean="0"/>
              <a:t>systemd</a:t>
            </a:r>
            <a:r>
              <a:rPr lang="ru-RU" dirty="0" smtClean="0"/>
              <a:t>-</a:t>
            </a:r>
            <a:r>
              <a:rPr lang="mr-IN" dirty="0" smtClean="0"/>
              <a:t>…</a:t>
            </a:r>
            <a:endParaRPr lang="ru-RU" dirty="0"/>
          </a:p>
        </p:txBody>
      </p:sp>
      <p:sp>
        <p:nvSpPr>
          <p:cNvPr id="20" name="TextBox 19"/>
          <p:cNvSpPr txBox="1"/>
          <p:nvPr/>
        </p:nvSpPr>
        <p:spPr>
          <a:xfrm>
            <a:off x="6388100" y="4990068"/>
            <a:ext cx="275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 smtClean="0"/>
              <a:t>ProcessID</a:t>
            </a:r>
            <a:r>
              <a:rPr lang="ru-RU" dirty="0" smtClean="0"/>
              <a:t>		473</a:t>
            </a:r>
            <a:endParaRPr lang="ru-RU" dirty="0"/>
          </a:p>
        </p:txBody>
      </p:sp>
      <p:sp>
        <p:nvSpPr>
          <p:cNvPr id="21" name="TextBox 20"/>
          <p:cNvSpPr txBox="1"/>
          <p:nvPr/>
        </p:nvSpPr>
        <p:spPr>
          <a:xfrm>
            <a:off x="6388100" y="5359400"/>
            <a:ext cx="275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 smtClean="0"/>
              <a:t>SessionID</a:t>
            </a:r>
            <a:r>
              <a:rPr lang="ru-RU" dirty="0" smtClean="0"/>
              <a:t>		473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6368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ru-RU" dirty="0" smtClean="0">
                <a:latin typeface="Times New Roman"/>
                <a:cs typeface="Times New Roman"/>
              </a:rPr>
              <a:t>Оценки числа деревьев</a:t>
            </a:r>
            <a:endParaRPr lang="ru-RU" dirty="0">
              <a:latin typeface="Times New Roman"/>
              <a:cs typeface="Times New Roman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235124"/>
            <a:ext cx="8229600" cy="5492412"/>
          </a:xfrm>
        </p:spPr>
        <p:txBody>
          <a:bodyPr>
            <a:normAutofit/>
          </a:bodyPr>
          <a:lstStyle/>
          <a:p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Вызов setsid(): порождение новой сессии</a:t>
            </a:r>
          </a:p>
          <a:p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В нотации [2] : (* * [*]) 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  <a:sym typeface="Wingdings"/>
              </a:rPr>
              <a:t>(/1 /1 [/3])</a:t>
            </a:r>
          </a:p>
          <a:p>
            <a:endParaRPr lang="ru-RU" sz="2600" dirty="0">
              <a:solidFill>
                <a:schemeClr val="tx1">
                  <a:lumMod val="75000"/>
                  <a:lumOff val="25000"/>
                </a:schemeClr>
              </a:solidFill>
              <a:latin typeface="Times New Roman"/>
              <a:cs typeface="Times New Roman"/>
              <a:sym typeface="Wingdings"/>
            </a:endParaRPr>
          </a:p>
          <a:p>
            <a:endParaRPr lang="ru-RU" sz="26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/>
              <a:cs typeface="Times New Roman"/>
              <a:sym typeface="Wingdings"/>
            </a:endParaRPr>
          </a:p>
          <a:p>
            <a:endParaRPr lang="ru-RU" sz="2600" dirty="0">
              <a:solidFill>
                <a:schemeClr val="tx1">
                  <a:lumMod val="75000"/>
                  <a:lumOff val="25000"/>
                </a:schemeClr>
              </a:solidFill>
              <a:latin typeface="Times New Roman"/>
              <a:cs typeface="Times New Roman"/>
              <a:sym typeface="Wingdings"/>
            </a:endParaRPr>
          </a:p>
          <a:p>
            <a:endParaRPr lang="ru-RU" sz="26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/>
              <a:cs typeface="Times New Roman"/>
              <a:sym typeface="Wingdings"/>
            </a:endParaRPr>
          </a:p>
          <a:p>
            <a:endParaRPr lang="ru-RU" sz="2600" dirty="0">
              <a:solidFill>
                <a:schemeClr val="tx1">
                  <a:lumMod val="75000"/>
                  <a:lumOff val="25000"/>
                </a:schemeClr>
              </a:solidFill>
              <a:latin typeface="Times New Roman"/>
              <a:cs typeface="Times New Roman"/>
              <a:sym typeface="Wingdings"/>
            </a:endParaRPr>
          </a:p>
          <a:p>
            <a:endParaRPr lang="ru-RU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/>
              <a:cs typeface="Times New Roman"/>
              <a:sym typeface="Wingdings"/>
            </a:endParaRPr>
          </a:p>
          <a:p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  <a:sym typeface="Wingdings"/>
              </a:rPr>
              <a:t>Дочерний процесс может быть порождён</a:t>
            </a:r>
          </a:p>
          <a:p>
            <a:pPr marL="0" indent="0">
              <a:buNone/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  <a:sym typeface="Wingdings"/>
              </a:rPr>
              <a:t>л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  <a:sym typeface="Wingdings"/>
              </a:rPr>
              <a:t>ибо в старой, либо в новой сессии </a:t>
            </a:r>
            <a:r>
              <a:rPr lang="mr-I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  <a:sym typeface="Wingdings"/>
              </a:rPr>
              <a:t>–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  <a:sym typeface="Wingdings"/>
              </a:rPr>
              <a:t> (1+2^k) </a:t>
            </a:r>
          </a:p>
          <a:p>
            <a:pPr marL="0" indent="0">
              <a:buNone/>
            </a:pP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  <a:sym typeface="Wingdings"/>
              </a:rPr>
              <a:t>в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  <a:sym typeface="Wingdings"/>
              </a:rPr>
              <a:t>ариантов на каждое присоединение.</a:t>
            </a:r>
          </a:p>
          <a:p>
            <a:endParaRPr lang="ru-RU" sz="2600" dirty="0">
              <a:solidFill>
                <a:schemeClr val="tx1">
                  <a:lumMod val="75000"/>
                  <a:lumOff val="25000"/>
                </a:schemeClr>
              </a:solidFill>
              <a:latin typeface="Times New Roman"/>
              <a:cs typeface="Times New Roman"/>
              <a:sym typeface="Wingdings"/>
            </a:endParaRPr>
          </a:p>
          <a:p>
            <a:endParaRPr lang="ru-RU" sz="2800" dirty="0"/>
          </a:p>
          <a:p>
            <a:endParaRPr lang="ru-RU" sz="2800" dirty="0" smtClean="0"/>
          </a:p>
          <a:p>
            <a:endParaRPr lang="ru-RU" sz="2800" dirty="0" smtClean="0"/>
          </a:p>
          <a:p>
            <a:pPr marL="0" indent="0">
              <a:buNone/>
            </a:pPr>
            <a:endParaRPr lang="ru-RU" sz="2800" dirty="0"/>
          </a:p>
        </p:txBody>
      </p:sp>
      <p:sp>
        <p:nvSpPr>
          <p:cNvPr id="5" name="Овал 4"/>
          <p:cNvSpPr/>
          <p:nvPr/>
        </p:nvSpPr>
        <p:spPr>
          <a:xfrm>
            <a:off x="2225491" y="2351494"/>
            <a:ext cx="314334" cy="326945"/>
          </a:xfrm>
          <a:prstGeom prst="ellipse">
            <a:avLst/>
          </a:prstGeom>
          <a:ln>
            <a:solidFill>
              <a:schemeClr val="tx2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2692225" y="2994314"/>
            <a:ext cx="314334" cy="326945"/>
          </a:xfrm>
          <a:prstGeom prst="ellipse">
            <a:avLst/>
          </a:prstGeom>
          <a:ln>
            <a:solidFill>
              <a:schemeClr val="accent6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2266757" y="3945523"/>
            <a:ext cx="314334" cy="32694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5606005" y="2351494"/>
            <a:ext cx="314334" cy="326945"/>
          </a:xfrm>
          <a:prstGeom prst="ellipse">
            <a:avLst/>
          </a:prstGeom>
          <a:ln>
            <a:solidFill>
              <a:schemeClr val="tx2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6083794" y="3157786"/>
            <a:ext cx="314334" cy="326945"/>
          </a:xfrm>
          <a:prstGeom prst="ellipse">
            <a:avLst/>
          </a:prstGeom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6712464" y="3965580"/>
            <a:ext cx="314334" cy="326945"/>
          </a:xfrm>
          <a:prstGeom prst="ellipse">
            <a:avLst/>
          </a:prstGeom>
          <a:ln>
            <a:solidFill>
              <a:schemeClr val="accent6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5313569" y="4018884"/>
            <a:ext cx="314334" cy="326945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 стрелкой 13"/>
          <p:cNvCxnSpPr>
            <a:stCxn id="5" idx="5"/>
            <a:endCxn id="7" idx="1"/>
          </p:cNvCxnSpPr>
          <p:nvPr/>
        </p:nvCxnSpPr>
        <p:spPr>
          <a:xfrm>
            <a:off x="2493792" y="2630559"/>
            <a:ext cx="244466" cy="411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7" idx="4"/>
            <a:endCxn id="8" idx="7"/>
          </p:cNvCxnSpPr>
          <p:nvPr/>
        </p:nvCxnSpPr>
        <p:spPr>
          <a:xfrm flipH="1">
            <a:off x="2535058" y="3321259"/>
            <a:ext cx="314334" cy="6721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endCxn id="11" idx="1"/>
          </p:cNvCxnSpPr>
          <p:nvPr/>
        </p:nvCxnSpPr>
        <p:spPr>
          <a:xfrm>
            <a:off x="5839328" y="2678439"/>
            <a:ext cx="290499" cy="5272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>
            <a:stCxn id="11" idx="5"/>
            <a:endCxn id="12" idx="1"/>
          </p:cNvCxnSpPr>
          <p:nvPr/>
        </p:nvCxnSpPr>
        <p:spPr>
          <a:xfrm>
            <a:off x="6352095" y="3436851"/>
            <a:ext cx="406402" cy="5766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>
            <a:stCxn id="11" idx="3"/>
            <a:endCxn id="13" idx="7"/>
          </p:cNvCxnSpPr>
          <p:nvPr/>
        </p:nvCxnSpPr>
        <p:spPr>
          <a:xfrm flipH="1">
            <a:off x="5581870" y="3436851"/>
            <a:ext cx="547957" cy="6299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>
            <a:stCxn id="7" idx="4"/>
          </p:cNvCxnSpPr>
          <p:nvPr/>
        </p:nvCxnSpPr>
        <p:spPr>
          <a:xfrm flipH="1">
            <a:off x="2841588" y="3321259"/>
            <a:ext cx="7804" cy="11931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>
            <a:endCxn id="7" idx="3"/>
          </p:cNvCxnSpPr>
          <p:nvPr/>
        </p:nvCxnSpPr>
        <p:spPr>
          <a:xfrm flipV="1">
            <a:off x="1420793" y="3273379"/>
            <a:ext cx="1317465" cy="1240986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/>
          <p:nvPr/>
        </p:nvCxnSpPr>
        <p:spPr>
          <a:xfrm>
            <a:off x="1420793" y="4514365"/>
            <a:ext cx="142079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/>
          <p:nvPr/>
        </p:nvCxnSpPr>
        <p:spPr>
          <a:xfrm flipV="1">
            <a:off x="4766329" y="3345087"/>
            <a:ext cx="1317465" cy="1240986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/>
          <p:nvPr/>
        </p:nvCxnSpPr>
        <p:spPr>
          <a:xfrm flipH="1" flipV="1">
            <a:off x="6236194" y="3497487"/>
            <a:ext cx="364837" cy="1088586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/>
          <p:nvPr/>
        </p:nvCxnSpPr>
        <p:spPr>
          <a:xfrm>
            <a:off x="4766329" y="4586073"/>
            <a:ext cx="1834702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/>
          <p:nvPr/>
        </p:nvCxnSpPr>
        <p:spPr>
          <a:xfrm>
            <a:off x="3006559" y="3273379"/>
            <a:ext cx="1155234" cy="14044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/>
          <p:cNvCxnSpPr/>
          <p:nvPr/>
        </p:nvCxnSpPr>
        <p:spPr>
          <a:xfrm>
            <a:off x="3243935" y="4677838"/>
            <a:ext cx="917858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/>
          <p:cNvCxnSpPr/>
          <p:nvPr/>
        </p:nvCxnSpPr>
        <p:spPr>
          <a:xfrm>
            <a:off x="2857197" y="3345087"/>
            <a:ext cx="386738" cy="133275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/>
          <p:cNvCxnSpPr/>
          <p:nvPr/>
        </p:nvCxnSpPr>
        <p:spPr>
          <a:xfrm>
            <a:off x="7026798" y="4269492"/>
            <a:ext cx="1155234" cy="148079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/>
          <p:cNvCxnSpPr/>
          <p:nvPr/>
        </p:nvCxnSpPr>
        <p:spPr>
          <a:xfrm>
            <a:off x="6886763" y="4345829"/>
            <a:ext cx="140035" cy="140445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/>
          <p:cNvCxnSpPr/>
          <p:nvPr/>
        </p:nvCxnSpPr>
        <p:spPr>
          <a:xfrm flipH="1">
            <a:off x="7026798" y="5750288"/>
            <a:ext cx="115523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152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ru-RU" dirty="0" smtClean="0">
                <a:latin typeface="Times New Roman"/>
                <a:cs typeface="Times New Roman"/>
              </a:rPr>
              <a:t>Оценки числа деревьев</a:t>
            </a:r>
            <a:endParaRPr lang="ru-RU" dirty="0">
              <a:latin typeface="Times New Roman"/>
              <a:cs typeface="Times New Roman"/>
            </a:endParaRPr>
          </a:p>
        </p:txBody>
      </p:sp>
      <p:pic>
        <p:nvPicPr>
          <p:cNvPr id="16" name="Изображение 15" descr="Снимок экрана 2018-05-26 в 17.22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271" y="892191"/>
            <a:ext cx="6858114" cy="1761594"/>
          </a:xfrm>
          <a:prstGeom prst="rect">
            <a:avLst/>
          </a:prstGeom>
        </p:spPr>
      </p:pic>
      <p:pic>
        <p:nvPicPr>
          <p:cNvPr id="18" name="Изображение 17" descr="Снимок экрана 2018-05-26 в 17.22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270" y="2666852"/>
            <a:ext cx="6858114" cy="384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585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ru-RU" dirty="0" smtClean="0">
                <a:latin typeface="Times New Roman"/>
                <a:cs typeface="Times New Roman"/>
              </a:rPr>
              <a:t>Оценки числа деревьев</a:t>
            </a:r>
            <a:endParaRPr lang="ru-RU" dirty="0">
              <a:latin typeface="Times New Roman"/>
              <a:cs typeface="Times New Roman"/>
            </a:endParaRPr>
          </a:p>
        </p:txBody>
      </p:sp>
      <p:pic>
        <p:nvPicPr>
          <p:cNvPr id="3" name="Изображение 2" descr="Снимок экрана 2018-05-26 в 17.18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07" y="972565"/>
            <a:ext cx="8473053" cy="2192091"/>
          </a:xfrm>
          <a:prstGeom prst="rect">
            <a:avLst/>
          </a:prstGeom>
        </p:spPr>
      </p:pic>
      <p:sp>
        <p:nvSpPr>
          <p:cNvPr id="4" name="Содержимое 2"/>
          <p:cNvSpPr>
            <a:spLocks noGrp="1"/>
          </p:cNvSpPr>
          <p:nvPr>
            <p:ph idx="1"/>
          </p:nvPr>
        </p:nvSpPr>
        <p:spPr>
          <a:xfrm>
            <a:off x="457200" y="3319756"/>
            <a:ext cx="8229600" cy="2404012"/>
          </a:xfrm>
        </p:spPr>
        <p:txBody>
          <a:bodyPr>
            <a:noAutofit/>
          </a:bodyPr>
          <a:lstStyle/>
          <a:p>
            <a:r>
              <a:rPr lang="ru-RU" sz="2000" dirty="0" smtClean="0">
                <a:latin typeface="Times New Roman"/>
                <a:cs typeface="Times New Roman"/>
              </a:rPr>
              <a:t>Вывод: значительное количество различных деревьев при различимости атрибутов</a:t>
            </a:r>
          </a:p>
          <a:p>
            <a:r>
              <a:rPr lang="ru-RU" sz="2000" dirty="0" smtClean="0">
                <a:latin typeface="Times New Roman"/>
                <a:cs typeface="Times New Roman"/>
              </a:rPr>
              <a:t>Комбинаторный взрыв при переходе от </a:t>
            </a:r>
            <a:r>
              <a:rPr lang="ru-RU" sz="2000" dirty="0" err="1" smtClean="0">
                <a:latin typeface="Times New Roman"/>
                <a:cs typeface="Times New Roman"/>
              </a:rPr>
              <a:t>fork</a:t>
            </a:r>
            <a:r>
              <a:rPr lang="ru-RU" sz="2000" dirty="0" smtClean="0">
                <a:latin typeface="Times New Roman"/>
                <a:cs typeface="Times New Roman"/>
              </a:rPr>
              <a:t> к setsid:</a:t>
            </a:r>
          </a:p>
          <a:p>
            <a:pPr marL="0" indent="0">
              <a:buNone/>
            </a:pPr>
            <a:endParaRPr lang="ru-RU" sz="2000" dirty="0" smtClean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ru-RU" sz="2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ru-RU" sz="2000" dirty="0" smtClean="0">
              <a:latin typeface="Times New Roman"/>
              <a:cs typeface="Times New Roman"/>
            </a:endParaRPr>
          </a:p>
          <a:p>
            <a:r>
              <a:rPr lang="ru-RU" sz="2000" u="sng" dirty="0" smtClean="0">
                <a:latin typeface="Times New Roman"/>
                <a:cs typeface="Times New Roman"/>
              </a:rPr>
              <a:t>Следует искать способы решения </a:t>
            </a:r>
          </a:p>
          <a:p>
            <a:pPr lvl="1"/>
            <a:r>
              <a:rPr lang="ru-RU" sz="1600" dirty="0" smtClean="0">
                <a:latin typeface="Times New Roman"/>
                <a:cs typeface="Times New Roman"/>
              </a:rPr>
              <a:t>с учётом образования идентификаторами симметрической группы</a:t>
            </a:r>
          </a:p>
          <a:p>
            <a:pPr lvl="1"/>
            <a:r>
              <a:rPr lang="ru-RU" sz="1600" dirty="0">
                <a:latin typeface="Times New Roman"/>
                <a:cs typeface="Times New Roman"/>
              </a:rPr>
              <a:t>н</a:t>
            </a:r>
            <a:r>
              <a:rPr lang="ru-RU" sz="1600" dirty="0" smtClean="0">
                <a:latin typeface="Times New Roman"/>
                <a:cs typeface="Times New Roman"/>
              </a:rPr>
              <a:t>е использовать генерацию, использовать анализ атрибутов дерева </a:t>
            </a:r>
            <a:endParaRPr lang="ru-RU" sz="1600" dirty="0">
              <a:latin typeface="Times New Roman"/>
              <a:cs typeface="Times New Roman"/>
            </a:endParaRPr>
          </a:p>
        </p:txBody>
      </p:sp>
      <p:pic>
        <p:nvPicPr>
          <p:cNvPr id="7" name="Изображение 6" descr="Снимок экрана 2018-05-29 в 13.01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4400973"/>
            <a:ext cx="1606550" cy="856827"/>
          </a:xfrm>
          <a:prstGeom prst="rect">
            <a:avLst/>
          </a:prstGeom>
        </p:spPr>
      </p:pic>
      <p:pic>
        <p:nvPicPr>
          <p:cNvPr id="9" name="Изображение 8" descr="Снимок экрана 2018-05-29 в 13.01.5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050" y="4459696"/>
            <a:ext cx="3365500" cy="798104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7200900" y="4370796"/>
            <a:ext cx="939800" cy="213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6565900" y="4263844"/>
            <a:ext cx="381000" cy="21390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4356100" y="4370796"/>
            <a:ext cx="3568700" cy="10267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>
            <a:off x="6070600" y="5029200"/>
            <a:ext cx="4953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589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r>
              <a:rPr lang="ru-RU" dirty="0" smtClean="0">
                <a:latin typeface="Times New Roman"/>
                <a:cs typeface="Times New Roman"/>
              </a:rPr>
              <a:t>Подход: языки и грамматики</a:t>
            </a:r>
            <a:endParaRPr lang="ru-RU" dirty="0">
              <a:latin typeface="Times New Roman"/>
              <a:cs typeface="Times New Roman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197805"/>
            <a:ext cx="8229600" cy="4525963"/>
          </a:xfrm>
        </p:spPr>
        <p:txBody>
          <a:bodyPr>
            <a:noAutofit/>
          </a:bodyPr>
          <a:lstStyle/>
          <a:p>
            <a:r>
              <a:rPr lang="ru-RU" sz="2000" dirty="0" smtClean="0">
                <a:latin typeface="Times New Roman"/>
                <a:cs typeface="Times New Roman"/>
              </a:rPr>
              <a:t>Поиск грамматики в мягко-контекстно-зависимых формализмах (между 1 и 2 типом по Хомскому, типа 2 не хватает [2, 3]).</a:t>
            </a:r>
          </a:p>
          <a:p>
            <a:r>
              <a:rPr lang="ru-RU" sz="2000" dirty="0" smtClean="0">
                <a:latin typeface="Times New Roman"/>
                <a:cs typeface="Times New Roman"/>
              </a:rPr>
              <a:t>Контекст </a:t>
            </a:r>
            <a:r>
              <a:rPr lang="mr-IN" sz="2000" dirty="0" smtClean="0">
                <a:latin typeface="Times New Roman"/>
                <a:cs typeface="Times New Roman"/>
              </a:rPr>
              <a:t>–</a:t>
            </a:r>
            <a:r>
              <a:rPr lang="ru-RU" sz="2000" dirty="0" smtClean="0">
                <a:latin typeface="Times New Roman"/>
                <a:cs typeface="Times New Roman"/>
              </a:rPr>
              <a:t> вида «состояние процесса» - «атрибуты состояний {любых} процессов».</a:t>
            </a:r>
          </a:p>
          <a:p>
            <a:r>
              <a:rPr lang="ru-RU" sz="2000" dirty="0" smtClean="0">
                <a:latin typeface="Times New Roman"/>
                <a:cs typeface="Times New Roman"/>
              </a:rPr>
              <a:t>Грамматика: </a:t>
            </a:r>
            <a:r>
              <a:rPr lang="ru-RU" sz="2000" dirty="0" err="1" smtClean="0">
                <a:latin typeface="Times New Roman"/>
                <a:cs typeface="Times New Roman"/>
              </a:rPr>
              <a:t>G</a:t>
            </a:r>
            <a:r>
              <a:rPr lang="ru-RU" sz="2000" dirty="0" smtClean="0">
                <a:latin typeface="Times New Roman"/>
                <a:cs typeface="Times New Roman"/>
              </a:rPr>
              <a:t>=&lt;</a:t>
            </a:r>
            <a:r>
              <a:rPr lang="ru-RU" sz="2000" dirty="0" err="1" smtClean="0">
                <a:latin typeface="Times New Roman"/>
                <a:cs typeface="Times New Roman"/>
              </a:rPr>
              <a:t>T</a:t>
            </a:r>
            <a:r>
              <a:rPr lang="ru-RU" sz="2000" dirty="0" smtClean="0">
                <a:latin typeface="Times New Roman"/>
                <a:cs typeface="Times New Roman"/>
              </a:rPr>
              <a:t>, </a:t>
            </a:r>
            <a:r>
              <a:rPr lang="ru-RU" sz="2000" dirty="0" err="1" smtClean="0">
                <a:latin typeface="Times New Roman"/>
                <a:cs typeface="Times New Roman"/>
              </a:rPr>
              <a:t>N</a:t>
            </a:r>
            <a:r>
              <a:rPr lang="ru-RU" sz="2000" dirty="0" smtClean="0">
                <a:latin typeface="Times New Roman"/>
                <a:cs typeface="Times New Roman"/>
              </a:rPr>
              <a:t>, </a:t>
            </a:r>
            <a:r>
              <a:rPr lang="ru-RU" sz="2000" dirty="0" err="1" smtClean="0">
                <a:latin typeface="Times New Roman"/>
                <a:cs typeface="Times New Roman"/>
              </a:rPr>
              <a:t>P</a:t>
            </a:r>
            <a:r>
              <a:rPr lang="ru-RU" sz="2000" dirty="0" smtClean="0">
                <a:latin typeface="Times New Roman"/>
                <a:cs typeface="Times New Roman"/>
              </a:rPr>
              <a:t>, &lt;</a:t>
            </a:r>
            <a:r>
              <a:rPr lang="ru-RU" sz="2000" dirty="0" err="1" smtClean="0">
                <a:latin typeface="Times New Roman"/>
                <a:cs typeface="Times New Roman"/>
              </a:rPr>
              <a:t>s</a:t>
            </a:r>
            <a:r>
              <a:rPr lang="ru-RU" sz="2000" dirty="0" smtClean="0">
                <a:latin typeface="Times New Roman"/>
                <a:cs typeface="Times New Roman"/>
              </a:rPr>
              <a:t>&gt;&gt; </a:t>
            </a:r>
          </a:p>
          <a:p>
            <a:pPr lvl="1"/>
            <a:r>
              <a:rPr lang="ru-RU" sz="2000" dirty="0" err="1" smtClean="0">
                <a:latin typeface="Times New Roman"/>
                <a:cs typeface="Times New Roman"/>
              </a:rPr>
              <a:t>T</a:t>
            </a:r>
            <a:r>
              <a:rPr lang="ru-RU" sz="2000" dirty="0" smtClean="0">
                <a:latin typeface="Times New Roman"/>
                <a:cs typeface="Times New Roman"/>
              </a:rPr>
              <a:t> </a:t>
            </a:r>
            <a:r>
              <a:rPr lang="mr-IN" sz="2000" dirty="0" smtClean="0">
                <a:latin typeface="Times New Roman"/>
                <a:cs typeface="Times New Roman"/>
              </a:rPr>
              <a:t>–</a:t>
            </a:r>
            <a:r>
              <a:rPr lang="ru-RU" sz="2000" dirty="0" smtClean="0">
                <a:latin typeface="Times New Roman"/>
                <a:cs typeface="Times New Roman"/>
              </a:rPr>
              <a:t> терминалы </a:t>
            </a:r>
            <a:r>
              <a:rPr lang="mr-IN" sz="2000" dirty="0" smtClean="0">
                <a:latin typeface="Times New Roman"/>
                <a:cs typeface="Times New Roman"/>
              </a:rPr>
              <a:t>–</a:t>
            </a:r>
            <a:r>
              <a:rPr lang="ru-RU" sz="2000" dirty="0" smtClean="0">
                <a:latin typeface="Times New Roman"/>
                <a:cs typeface="Times New Roman"/>
              </a:rPr>
              <a:t> конечные состояния (процессов)</a:t>
            </a:r>
          </a:p>
          <a:p>
            <a:pPr lvl="1"/>
            <a:r>
              <a:rPr lang="ru-RU" sz="2000" dirty="0" err="1" smtClean="0">
                <a:latin typeface="Times New Roman"/>
                <a:cs typeface="Times New Roman"/>
              </a:rPr>
              <a:t>N</a:t>
            </a:r>
            <a:r>
              <a:rPr lang="ru-RU" sz="2000" dirty="0" smtClean="0">
                <a:latin typeface="Times New Roman"/>
                <a:cs typeface="Times New Roman"/>
              </a:rPr>
              <a:t> </a:t>
            </a:r>
            <a:r>
              <a:rPr lang="mr-IN" sz="2000" dirty="0" smtClean="0">
                <a:latin typeface="Times New Roman"/>
                <a:cs typeface="Times New Roman"/>
              </a:rPr>
              <a:t>– </a:t>
            </a:r>
            <a:r>
              <a:rPr lang="ru-RU" sz="2000" dirty="0" smtClean="0">
                <a:latin typeface="Times New Roman"/>
                <a:cs typeface="Times New Roman"/>
              </a:rPr>
              <a:t>промежуточные состояния</a:t>
            </a:r>
          </a:p>
          <a:p>
            <a:pPr lvl="1"/>
            <a:r>
              <a:rPr lang="ru-RU" sz="2000" dirty="0" err="1" smtClean="0">
                <a:latin typeface="Times New Roman"/>
                <a:cs typeface="Times New Roman"/>
              </a:rPr>
              <a:t>P</a:t>
            </a:r>
            <a:r>
              <a:rPr lang="ru-RU" sz="2000" dirty="0" smtClean="0">
                <a:latin typeface="Times New Roman"/>
                <a:cs typeface="Times New Roman"/>
              </a:rPr>
              <a:t> </a:t>
            </a:r>
            <a:r>
              <a:rPr lang="mr-IN" sz="2000" dirty="0" smtClean="0">
                <a:latin typeface="Times New Roman"/>
                <a:cs typeface="Times New Roman"/>
              </a:rPr>
              <a:t>– </a:t>
            </a:r>
            <a:r>
              <a:rPr lang="ru-RU" sz="2000" dirty="0" smtClean="0">
                <a:latin typeface="Times New Roman"/>
                <a:cs typeface="Times New Roman"/>
              </a:rPr>
              <a:t>правила построения дерева + системных вызовов</a:t>
            </a:r>
          </a:p>
          <a:p>
            <a:pPr lvl="1"/>
            <a:r>
              <a:rPr lang="ru-RU" sz="2000" dirty="0" smtClean="0">
                <a:latin typeface="Times New Roman"/>
                <a:cs typeface="Times New Roman"/>
              </a:rPr>
              <a:t>&lt;</a:t>
            </a:r>
            <a:r>
              <a:rPr lang="ru-RU" sz="2000" dirty="0" err="1" smtClean="0">
                <a:latin typeface="Times New Roman"/>
                <a:cs typeface="Times New Roman"/>
              </a:rPr>
              <a:t>s</a:t>
            </a:r>
            <a:r>
              <a:rPr lang="ru-RU" sz="2000" dirty="0" smtClean="0">
                <a:latin typeface="Times New Roman"/>
                <a:cs typeface="Times New Roman"/>
              </a:rPr>
              <a:t>&gt;  - стартовый </a:t>
            </a:r>
            <a:r>
              <a:rPr lang="ru-RU" sz="2000" dirty="0" err="1" smtClean="0">
                <a:latin typeface="Times New Roman"/>
                <a:cs typeface="Times New Roman"/>
              </a:rPr>
              <a:t>нетерминал</a:t>
            </a:r>
            <a:r>
              <a:rPr lang="ru-RU" sz="2000" dirty="0" smtClean="0">
                <a:latin typeface="Times New Roman"/>
                <a:cs typeface="Times New Roman"/>
              </a:rPr>
              <a:t>.</a:t>
            </a:r>
          </a:p>
          <a:p>
            <a:r>
              <a:rPr lang="ru-RU" sz="2000" dirty="0" smtClean="0">
                <a:latin typeface="Times New Roman"/>
                <a:cs typeface="Times New Roman"/>
              </a:rPr>
              <a:t>Вход: дерево процессов </a:t>
            </a:r>
            <a:r>
              <a:rPr lang="ru-RU" sz="2000" dirty="0" err="1" smtClean="0">
                <a:latin typeface="Times New Roman"/>
                <a:cs typeface="Times New Roman"/>
              </a:rPr>
              <a:t>D</a:t>
            </a:r>
            <a:r>
              <a:rPr lang="ru-RU" sz="2000" dirty="0" smtClean="0">
                <a:latin typeface="Times New Roman"/>
                <a:cs typeface="Times New Roman"/>
              </a:rPr>
              <a:t> </a:t>
            </a:r>
            <a:r>
              <a:rPr lang="mr-IN" sz="2000" dirty="0" smtClean="0">
                <a:latin typeface="Times New Roman"/>
                <a:cs typeface="Times New Roman"/>
              </a:rPr>
              <a:t>–</a:t>
            </a:r>
            <a:r>
              <a:rPr lang="ru-RU" sz="2000" dirty="0" smtClean="0">
                <a:latin typeface="Times New Roman"/>
                <a:cs typeface="Times New Roman"/>
              </a:rPr>
              <a:t> слово в языке </a:t>
            </a:r>
            <a:r>
              <a:rPr lang="ru-RU" sz="2000" dirty="0" err="1" smtClean="0">
                <a:latin typeface="Times New Roman"/>
                <a:cs typeface="Times New Roman"/>
              </a:rPr>
              <a:t>L</a:t>
            </a:r>
            <a:r>
              <a:rPr lang="ru-RU" sz="2000" dirty="0" smtClean="0">
                <a:latin typeface="Times New Roman"/>
                <a:cs typeface="Times New Roman"/>
              </a:rPr>
              <a:t>, порождаемом данной грамматикой</a:t>
            </a:r>
          </a:p>
          <a:p>
            <a:r>
              <a:rPr lang="ru-RU" sz="2000" dirty="0" smtClean="0">
                <a:latin typeface="Times New Roman"/>
                <a:cs typeface="Times New Roman"/>
              </a:rPr>
              <a:t>Выход </a:t>
            </a:r>
            <a:r>
              <a:rPr lang="mr-IN" sz="2000" dirty="0" smtClean="0">
                <a:latin typeface="Times New Roman"/>
                <a:cs typeface="Times New Roman"/>
              </a:rPr>
              <a:t>–</a:t>
            </a:r>
            <a:r>
              <a:rPr lang="ru-RU" sz="2000" dirty="0" smtClean="0">
                <a:latin typeface="Times New Roman"/>
                <a:cs typeface="Times New Roman"/>
              </a:rPr>
              <a:t> дерево разбора </a:t>
            </a:r>
            <a:r>
              <a:rPr lang="ru-RU" sz="2000" dirty="0" err="1" smtClean="0">
                <a:latin typeface="Times New Roman"/>
                <a:cs typeface="Times New Roman"/>
              </a:rPr>
              <a:t>T</a:t>
            </a:r>
            <a:r>
              <a:rPr lang="ru-RU" sz="2000" dirty="0" smtClean="0">
                <a:latin typeface="Times New Roman"/>
                <a:cs typeface="Times New Roman"/>
              </a:rPr>
              <a:t> с метками на рёбрах </a:t>
            </a:r>
            <a:r>
              <a:rPr lang="mr-IN" sz="2000" dirty="0" smtClean="0">
                <a:latin typeface="Times New Roman"/>
                <a:cs typeface="Times New Roman"/>
              </a:rPr>
              <a:t>–</a:t>
            </a:r>
            <a:r>
              <a:rPr lang="ru-RU" sz="2000" dirty="0" smtClean="0">
                <a:latin typeface="Times New Roman"/>
                <a:cs typeface="Times New Roman"/>
              </a:rPr>
              <a:t> системными вызовами, приводящими к данному  </a:t>
            </a:r>
            <a:r>
              <a:rPr lang="ru-RU" sz="2000" dirty="0" err="1" smtClean="0">
                <a:latin typeface="Times New Roman"/>
                <a:cs typeface="Times New Roman"/>
              </a:rPr>
              <a:t>D</a:t>
            </a:r>
            <a:endParaRPr lang="ru-RU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17598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ru-RU" dirty="0" smtClean="0">
                <a:latin typeface="Times New Roman"/>
                <a:cs typeface="Times New Roman"/>
              </a:rPr>
              <a:t>Грамматика</a:t>
            </a:r>
            <a:r>
              <a:rPr lang="ru-RU" dirty="0" smtClean="0"/>
              <a:t> деревьев процессов</a:t>
            </a:r>
            <a:endParaRPr lang="ru-RU" dirty="0"/>
          </a:p>
        </p:txBody>
      </p:sp>
      <p:pic>
        <p:nvPicPr>
          <p:cNvPr id="10" name="Изображение 9" descr="Снимок экрана 2018-05-28 в 0.22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3000"/>
            <a:ext cx="8394232" cy="4700141"/>
          </a:xfrm>
          <a:prstGeom prst="rect">
            <a:avLst/>
          </a:prstGeom>
        </p:spPr>
      </p:pic>
      <p:pic>
        <p:nvPicPr>
          <p:cNvPr id="6" name="Изображение 5" descr="1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639" y="3277743"/>
            <a:ext cx="4036007" cy="3318249"/>
          </a:xfrm>
          <a:prstGeom prst="rect">
            <a:avLst/>
          </a:prstGeom>
        </p:spPr>
      </p:pic>
      <p:pic>
        <p:nvPicPr>
          <p:cNvPr id="11" name="Изображение 10" descr="Снимок экрана 2018-05-28 в 11.30.3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7" y="3277743"/>
            <a:ext cx="6050467" cy="2565399"/>
          </a:xfrm>
          <a:prstGeom prst="rect">
            <a:avLst/>
          </a:prstGeom>
        </p:spPr>
      </p:pic>
      <p:pic>
        <p:nvPicPr>
          <p:cNvPr id="3" name="Изображение 2" descr="Снимок экрана 2018-05-28 в 21.50.2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68" y="5956404"/>
            <a:ext cx="4774509" cy="439622"/>
          </a:xfrm>
          <a:prstGeom prst="rect">
            <a:avLst/>
          </a:prstGeom>
        </p:spPr>
      </p:pic>
      <p:pic>
        <p:nvPicPr>
          <p:cNvPr id="7" name="Изображение 6" descr="Снимок экрана 2018-05-28 в 23.40.0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463" y="2776248"/>
            <a:ext cx="778831" cy="59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09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 descr="tula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850" y="1380611"/>
            <a:ext cx="6811401" cy="2605798"/>
          </a:xfrm>
          <a:prstGeom prst="rect">
            <a:avLst/>
          </a:prstGeom>
        </p:spPr>
      </p:pic>
      <p:pic>
        <p:nvPicPr>
          <p:cNvPr id="5" name="Изображение 4" descr="tula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694" y="4504132"/>
            <a:ext cx="3736848" cy="2456688"/>
          </a:xfrm>
          <a:prstGeom prst="rect">
            <a:avLst/>
          </a:prstGeom>
        </p:spPr>
      </p:pic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ru-RU" dirty="0" smtClean="0"/>
              <a:t>Контекст: проверки атрибутов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905390"/>
            <a:ext cx="8229600" cy="4969278"/>
          </a:xfrm>
        </p:spPr>
        <p:txBody>
          <a:bodyPr>
            <a:normAutofit/>
          </a:bodyPr>
          <a:lstStyle/>
          <a:p>
            <a:r>
              <a:rPr lang="ru-RU" sz="2000" dirty="0" smtClean="0">
                <a:latin typeface="Times"/>
                <a:cs typeface="Times"/>
              </a:rPr>
              <a:t>Наборы правил проверок </a:t>
            </a:r>
            <a:r>
              <a:rPr lang="ru-RU" sz="2000" dirty="0">
                <a:latin typeface="Times"/>
                <a:cs typeface="Times"/>
              </a:rPr>
              <a:t>в</a:t>
            </a:r>
            <a:r>
              <a:rPr lang="ru-RU" sz="2000" dirty="0" smtClean="0">
                <a:latin typeface="Times"/>
                <a:cs typeface="Times"/>
              </a:rPr>
              <a:t> </a:t>
            </a:r>
            <a:r>
              <a:rPr lang="ru-RU" sz="2000" dirty="0" err="1" smtClean="0">
                <a:latin typeface="Times"/>
                <a:cs typeface="Times"/>
              </a:rPr>
              <a:t>нетерминалах</a:t>
            </a:r>
            <a:r>
              <a:rPr lang="ru-RU" sz="2000" dirty="0" smtClean="0">
                <a:latin typeface="Times"/>
                <a:cs typeface="Times"/>
              </a:rPr>
              <a:t> &lt;</a:t>
            </a:r>
            <a:r>
              <a:rPr lang="ru-RU" sz="2000" dirty="0" err="1" smtClean="0">
                <a:latin typeface="Times"/>
                <a:cs typeface="Times"/>
              </a:rPr>
              <a:t>node</a:t>
            </a:r>
            <a:r>
              <a:rPr lang="ru-RU" sz="2000" dirty="0" smtClean="0">
                <a:latin typeface="Times"/>
                <a:cs typeface="Times"/>
              </a:rPr>
              <a:t>&gt;:	</a:t>
            </a:r>
          </a:p>
          <a:p>
            <a:pPr marL="0" indent="0">
              <a:buNone/>
            </a:pPr>
            <a:endParaRPr lang="ru-RU" sz="2000" dirty="0">
              <a:latin typeface="Times"/>
              <a:cs typeface="Times"/>
            </a:endParaRPr>
          </a:p>
          <a:p>
            <a:pPr marL="0" indent="0">
              <a:buNone/>
            </a:pPr>
            <a:endParaRPr lang="ru-RU" sz="2000" dirty="0">
              <a:latin typeface="Times"/>
              <a:cs typeface="Times"/>
            </a:endParaRPr>
          </a:p>
          <a:p>
            <a:endParaRPr lang="ru-RU" sz="2000" dirty="0" smtClean="0">
              <a:latin typeface="Times"/>
              <a:cs typeface="Times"/>
            </a:endParaRPr>
          </a:p>
          <a:p>
            <a:endParaRPr lang="ru-RU" sz="2000" dirty="0">
              <a:latin typeface="Times"/>
              <a:cs typeface="Times"/>
            </a:endParaRPr>
          </a:p>
          <a:p>
            <a:endParaRPr lang="ru-RU" sz="2000" dirty="0">
              <a:latin typeface="Times"/>
              <a:cs typeface="Times"/>
            </a:endParaRPr>
          </a:p>
          <a:p>
            <a:endParaRPr lang="ru-RU" sz="2000" dirty="0" smtClean="0">
              <a:latin typeface="Times"/>
              <a:cs typeface="Times"/>
            </a:endParaRPr>
          </a:p>
          <a:p>
            <a:endParaRPr lang="ru-RU" sz="2000" dirty="0">
              <a:latin typeface="Times"/>
              <a:cs typeface="Times"/>
            </a:endParaRPr>
          </a:p>
          <a:p>
            <a:r>
              <a:rPr lang="ru-RU" sz="2000" dirty="0" smtClean="0">
                <a:latin typeface="Times"/>
                <a:cs typeface="Times"/>
              </a:rPr>
              <a:t>Для большинства правил проверяемые атрибуты локализованы в одной сессии, группе и др. (наследование + </a:t>
            </a:r>
            <a:r>
              <a:rPr lang="ru-RU" sz="2000" dirty="0" err="1" smtClean="0">
                <a:latin typeface="Times"/>
                <a:cs typeface="Times"/>
              </a:rPr>
              <a:t>неукорачивание</a:t>
            </a:r>
            <a:r>
              <a:rPr lang="ru-RU" sz="2000" dirty="0" smtClean="0">
                <a:latin typeface="Times"/>
                <a:cs typeface="Times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184534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Изображение 18" descr="Снимок экрана 2018-05-29 в 13.23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624" y="1103266"/>
            <a:ext cx="3314376" cy="2216489"/>
          </a:xfrm>
          <a:prstGeom prst="rect">
            <a:avLst/>
          </a:prstGeom>
        </p:spPr>
      </p:pic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304464"/>
          </a:xfrm>
        </p:spPr>
        <p:txBody>
          <a:bodyPr/>
          <a:lstStyle/>
          <a:p>
            <a:r>
              <a:rPr lang="ru-RU" dirty="0" smtClean="0">
                <a:latin typeface="Times New Roman"/>
                <a:cs typeface="Times New Roman"/>
              </a:rPr>
              <a:t>Сегментация дерева процессов</a:t>
            </a:r>
            <a:endParaRPr lang="ru-RU" dirty="0">
              <a:latin typeface="Times New Roman"/>
              <a:cs typeface="Times New Roman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61916" y="1046746"/>
            <a:ext cx="8229600" cy="5695913"/>
          </a:xfrm>
        </p:spPr>
        <p:txBody>
          <a:bodyPr>
            <a:normAutofit/>
          </a:bodyPr>
          <a:lstStyle/>
          <a:p>
            <a:r>
              <a:rPr lang="ru-RU" sz="2000" dirty="0" smtClean="0">
                <a:latin typeface="Times New Roman"/>
                <a:cs typeface="Times New Roman"/>
              </a:rPr>
              <a:t>Наследование + вложенность по поддеревьям</a:t>
            </a:r>
          </a:p>
          <a:p>
            <a:endParaRPr lang="ru-RU" sz="2000" dirty="0">
              <a:latin typeface="Times New Roman"/>
              <a:cs typeface="Times New Roman"/>
            </a:endParaRPr>
          </a:p>
          <a:p>
            <a:endParaRPr lang="ru-RU" sz="2000" dirty="0" smtClean="0">
              <a:latin typeface="Times New Roman"/>
              <a:cs typeface="Times New Roman"/>
            </a:endParaRPr>
          </a:p>
          <a:p>
            <a:endParaRPr lang="ru-RU" sz="2000" dirty="0">
              <a:latin typeface="Times New Roman"/>
              <a:cs typeface="Times New Roman"/>
            </a:endParaRPr>
          </a:p>
          <a:p>
            <a:endParaRPr lang="ru-RU" sz="2000" dirty="0" smtClean="0">
              <a:latin typeface="Times New Roman"/>
              <a:cs typeface="Times New Roman"/>
            </a:endParaRPr>
          </a:p>
          <a:p>
            <a:endParaRPr lang="ru-RU" sz="2000" dirty="0">
              <a:latin typeface="Times New Roman"/>
              <a:cs typeface="Times New Roman"/>
            </a:endParaRPr>
          </a:p>
          <a:p>
            <a:endParaRPr lang="ru-RU" sz="2000" dirty="0" smtClean="0">
              <a:latin typeface="Times New Roman"/>
              <a:cs typeface="Times New Roman"/>
            </a:endParaRPr>
          </a:p>
          <a:p>
            <a:endParaRPr lang="ru-RU" sz="2000" dirty="0">
              <a:latin typeface="Times New Roman"/>
              <a:cs typeface="Times New Roman"/>
            </a:endParaRPr>
          </a:p>
          <a:p>
            <a:endParaRPr lang="ru-RU" sz="2000" dirty="0" smtClean="0">
              <a:latin typeface="Times New Roman"/>
              <a:cs typeface="Times New Roman"/>
            </a:endParaRPr>
          </a:p>
          <a:p>
            <a:endParaRPr lang="ru-RU" sz="2000" dirty="0">
              <a:latin typeface="Times New Roman"/>
              <a:cs typeface="Times New Roman"/>
            </a:endParaRPr>
          </a:p>
          <a:p>
            <a:endParaRPr lang="ru-RU" sz="2000" dirty="0" smtClean="0">
              <a:latin typeface="Times New Roman"/>
              <a:cs typeface="Times New Roman"/>
            </a:endParaRPr>
          </a:p>
          <a:p>
            <a:endParaRPr lang="ru-RU" sz="2000" dirty="0">
              <a:latin typeface="Times New Roman"/>
              <a:cs typeface="Times New Roman"/>
            </a:endParaRPr>
          </a:p>
          <a:p>
            <a:r>
              <a:rPr lang="ru-RU" sz="2000" dirty="0" smtClean="0">
                <a:latin typeface="Times New Roman"/>
                <a:cs typeface="Times New Roman"/>
              </a:rPr>
              <a:t>Результат: для </a:t>
            </a:r>
            <a:r>
              <a:rPr lang="ru-RU" sz="2000" i="1" dirty="0" err="1" smtClean="0">
                <a:latin typeface="Times New Roman"/>
                <a:cs typeface="Times New Roman"/>
              </a:rPr>
              <a:t>n</a:t>
            </a:r>
            <a:r>
              <a:rPr lang="ru-RU" sz="2000" dirty="0" smtClean="0">
                <a:latin typeface="Times New Roman"/>
                <a:cs typeface="Times New Roman"/>
              </a:rPr>
              <a:t> </a:t>
            </a:r>
            <a:r>
              <a:rPr lang="mr-IN" sz="2000" dirty="0" smtClean="0">
                <a:latin typeface="Times New Roman"/>
                <a:cs typeface="Times New Roman"/>
              </a:rPr>
              <a:t>–</a:t>
            </a:r>
            <a:r>
              <a:rPr lang="ru-RU" sz="2000" dirty="0" smtClean="0">
                <a:latin typeface="Times New Roman"/>
                <a:cs typeface="Times New Roman"/>
              </a:rPr>
              <a:t>процессов нужно сделать </a:t>
            </a:r>
            <a:r>
              <a:rPr lang="ru-RU" sz="2000" i="1" dirty="0" err="1">
                <a:latin typeface="Times New Roman"/>
                <a:cs typeface="Times New Roman"/>
              </a:rPr>
              <a:t>k</a:t>
            </a:r>
            <a:r>
              <a:rPr lang="ru-RU" sz="2000" dirty="0" smtClean="0">
                <a:latin typeface="Times New Roman"/>
                <a:cs typeface="Times New Roman"/>
              </a:rPr>
              <a:t> </a:t>
            </a:r>
            <a:r>
              <a:rPr lang="mr-IN" sz="2000" dirty="0" smtClean="0">
                <a:latin typeface="Times New Roman"/>
                <a:cs typeface="Times New Roman"/>
              </a:rPr>
              <a:t>–</a:t>
            </a:r>
            <a:r>
              <a:rPr lang="ru-RU" sz="2000" dirty="0" smtClean="0">
                <a:latin typeface="Times New Roman"/>
                <a:cs typeface="Times New Roman"/>
              </a:rPr>
              <a:t> проверок не сложнее, чем          , </a:t>
            </a:r>
            <a:r>
              <a:rPr lang="ru-RU" sz="2000" i="1" dirty="0" err="1" smtClean="0">
                <a:latin typeface="Times New Roman"/>
                <a:cs typeface="Times New Roman"/>
              </a:rPr>
              <a:t>k</a:t>
            </a:r>
            <a:r>
              <a:rPr lang="ru-RU" sz="2000" i="1" dirty="0" smtClean="0">
                <a:latin typeface="Times New Roman"/>
                <a:cs typeface="Times New Roman"/>
              </a:rPr>
              <a:t> &lt;&lt; </a:t>
            </a:r>
            <a:r>
              <a:rPr lang="ru-RU" sz="2000" i="1" dirty="0" err="1" smtClean="0">
                <a:latin typeface="Times New Roman"/>
                <a:cs typeface="Times New Roman"/>
              </a:rPr>
              <a:t>N</a:t>
            </a:r>
            <a:r>
              <a:rPr lang="ru-RU" sz="2000" i="1" dirty="0" smtClean="0">
                <a:latin typeface="Times New Roman"/>
                <a:cs typeface="Times New Roman"/>
              </a:rPr>
              <a:t> </a:t>
            </a:r>
            <a:r>
              <a:rPr lang="ru-RU" sz="2000" dirty="0" smtClean="0">
                <a:latin typeface="Times New Roman"/>
                <a:cs typeface="Times New Roman"/>
                <a:sym typeface="Wingdings"/>
              </a:rPr>
              <a:t> </a:t>
            </a:r>
            <a:endParaRPr lang="ru-RU" sz="2000" dirty="0">
              <a:latin typeface="Times New Roman"/>
              <a:cs typeface="Times New Roman"/>
            </a:endParaRPr>
          </a:p>
        </p:txBody>
      </p:sp>
      <p:sp>
        <p:nvSpPr>
          <p:cNvPr id="4" name="Равнобедренный треугольник 3"/>
          <p:cNvSpPr/>
          <p:nvPr/>
        </p:nvSpPr>
        <p:spPr>
          <a:xfrm>
            <a:off x="2024316" y="2162871"/>
            <a:ext cx="4702449" cy="3307182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Равнобедренный треугольник 4"/>
          <p:cNvSpPr/>
          <p:nvPr/>
        </p:nvSpPr>
        <p:spPr>
          <a:xfrm>
            <a:off x="3445111" y="3520953"/>
            <a:ext cx="2678132" cy="1949100"/>
          </a:xfrm>
          <a:prstGeom prst="triangle">
            <a:avLst>
              <a:gd name="adj" fmla="val 47141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Равнобедренный треугольник 5"/>
          <p:cNvSpPr/>
          <p:nvPr/>
        </p:nvSpPr>
        <p:spPr>
          <a:xfrm>
            <a:off x="4061206" y="4137120"/>
            <a:ext cx="943004" cy="730842"/>
          </a:xfrm>
          <a:prstGeom prst="triangle">
            <a:avLst>
              <a:gd name="adj" fmla="val 51275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4463554" y="3319755"/>
            <a:ext cx="427496" cy="40239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4149220" y="1961673"/>
            <a:ext cx="427496" cy="40239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3935472" y="4666764"/>
            <a:ext cx="427496" cy="40239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4677302" y="4666764"/>
            <a:ext cx="427496" cy="40239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 стрелкой 11"/>
          <p:cNvCxnSpPr>
            <a:stCxn id="9" idx="0"/>
            <a:endCxn id="7" idx="3"/>
          </p:cNvCxnSpPr>
          <p:nvPr/>
        </p:nvCxnSpPr>
        <p:spPr>
          <a:xfrm flipV="1">
            <a:off x="4149220" y="3663221"/>
            <a:ext cx="376939" cy="1003543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>
            <a:stCxn id="9" idx="6"/>
            <a:endCxn id="10" idx="2"/>
          </p:cNvCxnSpPr>
          <p:nvPr/>
        </p:nvCxnSpPr>
        <p:spPr>
          <a:xfrm>
            <a:off x="4362968" y="4867962"/>
            <a:ext cx="314334" cy="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>
            <a:stCxn id="9" idx="0"/>
            <a:endCxn id="8" idx="4"/>
          </p:cNvCxnSpPr>
          <p:nvPr/>
        </p:nvCxnSpPr>
        <p:spPr>
          <a:xfrm flipV="1">
            <a:off x="4149220" y="2364068"/>
            <a:ext cx="213748" cy="2302696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Изображение 10" descr="Снимок экрана 2018-05-28 в 23.51.5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823" y="5741061"/>
            <a:ext cx="631905" cy="401345"/>
          </a:xfrm>
          <a:prstGeom prst="rect">
            <a:avLst/>
          </a:prstGeom>
        </p:spPr>
      </p:pic>
      <p:pic>
        <p:nvPicPr>
          <p:cNvPr id="14" name="Изображение 13" descr="Снимок экрана 2018-05-29 в 0.05.0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098" y="5829906"/>
            <a:ext cx="2064138" cy="312499"/>
          </a:xfrm>
          <a:prstGeom prst="rect">
            <a:avLst/>
          </a:prstGeom>
        </p:spPr>
      </p:pic>
      <p:cxnSp>
        <p:nvCxnSpPr>
          <p:cNvPr id="18" name="Прямая соединительная линия 17"/>
          <p:cNvCxnSpPr/>
          <p:nvPr/>
        </p:nvCxnSpPr>
        <p:spPr>
          <a:xfrm>
            <a:off x="4677302" y="6142406"/>
            <a:ext cx="59693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2104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r>
              <a:rPr lang="ru-RU" dirty="0" smtClean="0">
                <a:latin typeface="Times New Roman"/>
                <a:cs typeface="Times New Roman"/>
              </a:rPr>
              <a:t>Укорачивание</a:t>
            </a:r>
            <a:endParaRPr lang="ru-RU" dirty="0">
              <a:latin typeface="Times New Roman"/>
              <a:cs typeface="Times New Roman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014999"/>
            <a:ext cx="8229600" cy="5663865"/>
          </a:xfrm>
        </p:spPr>
        <p:txBody>
          <a:bodyPr>
            <a:normAutofit/>
          </a:bodyPr>
          <a:lstStyle/>
          <a:p>
            <a:r>
              <a:rPr lang="ru-RU" sz="2000" dirty="0" smtClean="0">
                <a:latin typeface="Times New Roman"/>
                <a:cs typeface="Times New Roman"/>
              </a:rPr>
              <a:t>Системный вызов </a:t>
            </a:r>
            <a:r>
              <a:rPr lang="ru-RU" sz="2000" dirty="0" err="1" smtClean="0">
                <a:latin typeface="Times New Roman"/>
                <a:cs typeface="Times New Roman"/>
              </a:rPr>
              <a:t>exit</a:t>
            </a:r>
            <a:r>
              <a:rPr lang="ru-RU" sz="2000" dirty="0" smtClean="0">
                <a:latin typeface="Times New Roman"/>
                <a:cs typeface="Times New Roman"/>
              </a:rPr>
              <a:t>(): завершение процесса с переупорядочиванием потомков 1-го уровня к корневому процессу.</a:t>
            </a:r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r>
              <a:rPr lang="ru-RU" sz="2000" dirty="0" smtClean="0">
                <a:latin typeface="Times New Roman"/>
                <a:cs typeface="Times New Roman"/>
              </a:rPr>
              <a:t>Проблема: грамматика Типа 0 </a:t>
            </a:r>
            <a:r>
              <a:rPr lang="mr-IN" sz="2000" dirty="0" smtClean="0">
                <a:latin typeface="Times New Roman"/>
                <a:cs typeface="Times New Roman"/>
              </a:rPr>
              <a:t>–</a:t>
            </a:r>
            <a:r>
              <a:rPr lang="ru-RU" sz="2000" dirty="0" smtClean="0">
                <a:latin typeface="Times New Roman"/>
                <a:cs typeface="Times New Roman"/>
              </a:rPr>
              <a:t> из дерева удаляется информация.</a:t>
            </a:r>
          </a:p>
          <a:p>
            <a:endParaRPr lang="ru-RU" dirty="0"/>
          </a:p>
          <a:p>
            <a:endParaRPr lang="ru-RU" dirty="0" smtClean="0"/>
          </a:p>
          <a:p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5" name="Равнобедренный треугольник 4"/>
          <p:cNvSpPr/>
          <p:nvPr/>
        </p:nvSpPr>
        <p:spPr>
          <a:xfrm>
            <a:off x="969143" y="3196345"/>
            <a:ext cx="2678132" cy="1949100"/>
          </a:xfrm>
          <a:prstGeom prst="triangle">
            <a:avLst>
              <a:gd name="adj" fmla="val 47141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1989873" y="3112881"/>
            <a:ext cx="427496" cy="40239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 flipH="1">
            <a:off x="1957083" y="3058563"/>
            <a:ext cx="460286" cy="4613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2016626" y="3058563"/>
            <a:ext cx="400743" cy="4613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Стрелка вправо 16"/>
          <p:cNvSpPr/>
          <p:nvPr/>
        </p:nvSpPr>
        <p:spPr>
          <a:xfrm>
            <a:off x="3302001" y="3679123"/>
            <a:ext cx="1299882" cy="602812"/>
          </a:xfrm>
          <a:prstGeom prst="right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Равнобедренный треугольник 18"/>
          <p:cNvSpPr/>
          <p:nvPr/>
        </p:nvSpPr>
        <p:spPr>
          <a:xfrm>
            <a:off x="5026699" y="2439731"/>
            <a:ext cx="2678132" cy="1949100"/>
          </a:xfrm>
          <a:prstGeom prst="triangle">
            <a:avLst>
              <a:gd name="adj" fmla="val 47141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6057799" y="2308091"/>
            <a:ext cx="427496" cy="40239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2062382" y="2911684"/>
            <a:ext cx="144435" cy="20119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/>
          <p:nvPr/>
        </p:nvCxnSpPr>
        <p:spPr>
          <a:xfrm>
            <a:off x="1845438" y="2609887"/>
            <a:ext cx="144435" cy="20119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Овал 31"/>
          <p:cNvSpPr/>
          <p:nvPr/>
        </p:nvSpPr>
        <p:spPr>
          <a:xfrm>
            <a:off x="1589130" y="2254459"/>
            <a:ext cx="427496" cy="40239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Овал 3"/>
          <p:cNvSpPr/>
          <p:nvPr/>
        </p:nvSpPr>
        <p:spPr>
          <a:xfrm>
            <a:off x="734138" y="1697536"/>
            <a:ext cx="427496" cy="40239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/>
          <p:cNvSpPr/>
          <p:nvPr/>
        </p:nvSpPr>
        <p:spPr>
          <a:xfrm>
            <a:off x="6958017" y="2666976"/>
            <a:ext cx="427496" cy="40239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6" name="Скругленная соединительная линия 45"/>
          <p:cNvCxnSpPr>
            <a:stCxn id="5" idx="1"/>
          </p:cNvCxnSpPr>
          <p:nvPr/>
        </p:nvCxnSpPr>
        <p:spPr>
          <a:xfrm rot="10800000">
            <a:off x="854992" y="2099931"/>
            <a:ext cx="745400" cy="2070964"/>
          </a:xfrm>
          <a:prstGeom prst="curvedConnector2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 стрелкой 7"/>
          <p:cNvCxnSpPr>
            <a:stCxn id="4" idx="5"/>
            <a:endCxn id="32" idx="1"/>
          </p:cNvCxnSpPr>
          <p:nvPr/>
        </p:nvCxnSpPr>
        <p:spPr>
          <a:xfrm>
            <a:off x="1099029" y="2041002"/>
            <a:ext cx="552706" cy="2723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>
            <a:stCxn id="18" idx="6"/>
            <a:endCxn id="38" idx="1"/>
          </p:cNvCxnSpPr>
          <p:nvPr/>
        </p:nvCxnSpPr>
        <p:spPr>
          <a:xfrm>
            <a:off x="6485295" y="2509289"/>
            <a:ext cx="535327" cy="2166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8835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/>
                <a:cs typeface="Times New Roman"/>
              </a:rPr>
              <a:t>Эвристический подход</a:t>
            </a:r>
            <a:endParaRPr lang="ru-RU" dirty="0">
              <a:latin typeface="Times New Roman"/>
              <a:cs typeface="Times New Roman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000" dirty="0">
                <a:latin typeface="Times New Roman"/>
                <a:cs typeface="Times New Roman"/>
              </a:rPr>
              <a:t>П</a:t>
            </a:r>
            <a:r>
              <a:rPr lang="ru-RU" sz="2000" dirty="0" smtClean="0">
                <a:latin typeface="Times New Roman"/>
                <a:cs typeface="Times New Roman"/>
              </a:rPr>
              <a:t>оиск/восстановление нужного сегмента (сессии, пространства имён, любого атрибута, наследуемого сверху </a:t>
            </a:r>
            <a:r>
              <a:rPr lang="mr-IN" sz="2000" dirty="0" smtClean="0">
                <a:latin typeface="Times New Roman"/>
                <a:cs typeface="Times New Roman"/>
              </a:rPr>
              <a:t>–</a:t>
            </a:r>
            <a:r>
              <a:rPr lang="ru-RU" sz="2000" dirty="0" smtClean="0">
                <a:latin typeface="Times New Roman"/>
                <a:cs typeface="Times New Roman"/>
              </a:rPr>
              <a:t> см. </a:t>
            </a:r>
            <a:r>
              <a:rPr lang="en-US" sz="2000" dirty="0" smtClean="0">
                <a:latin typeface="Times New Roman"/>
                <a:cs typeface="Times New Roman"/>
              </a:rPr>
              <a:t>s</a:t>
            </a:r>
            <a:r>
              <a:rPr lang="ru-RU" sz="2000" dirty="0" err="1" smtClean="0">
                <a:latin typeface="Times New Roman"/>
                <a:cs typeface="Times New Roman"/>
              </a:rPr>
              <a:t>etsid</a:t>
            </a:r>
            <a:r>
              <a:rPr lang="ru-RU" sz="2000" dirty="0" smtClean="0">
                <a:latin typeface="Times New Roman"/>
                <a:cs typeface="Times New Roman"/>
              </a:rPr>
              <a:t>())</a:t>
            </a:r>
          </a:p>
          <a:p>
            <a:r>
              <a:rPr lang="ru-RU" sz="2000" dirty="0" smtClean="0">
                <a:latin typeface="Times New Roman"/>
                <a:cs typeface="Times New Roman"/>
              </a:rPr>
              <a:t>Производится перед разбором в грамматике </a:t>
            </a:r>
            <a:r>
              <a:rPr lang="mr-IN" sz="2000" dirty="0" smtClean="0">
                <a:latin typeface="Times New Roman"/>
                <a:cs typeface="Times New Roman"/>
              </a:rPr>
              <a:t>–</a:t>
            </a:r>
            <a:r>
              <a:rPr lang="ru-RU" sz="2000" dirty="0" smtClean="0">
                <a:latin typeface="Times New Roman"/>
                <a:cs typeface="Times New Roman"/>
              </a:rPr>
              <a:t> грамматика может быть неукорачивающей</a:t>
            </a:r>
            <a:r>
              <a:rPr lang="ru-RU" sz="2600" dirty="0" smtClean="0">
                <a:latin typeface="Times New Roman"/>
                <a:cs typeface="Times New Roman"/>
              </a:rPr>
              <a:t>.</a:t>
            </a:r>
            <a:endParaRPr lang="ru-RU" sz="2600" dirty="0">
              <a:latin typeface="Times New Roman"/>
              <a:cs typeface="Times New Roman"/>
            </a:endParaRPr>
          </a:p>
        </p:txBody>
      </p:sp>
      <p:sp>
        <p:nvSpPr>
          <p:cNvPr id="4" name="Равнобедренный треугольник 3"/>
          <p:cNvSpPr/>
          <p:nvPr/>
        </p:nvSpPr>
        <p:spPr>
          <a:xfrm>
            <a:off x="419448" y="4533278"/>
            <a:ext cx="2678132" cy="1949100"/>
          </a:xfrm>
          <a:prstGeom prst="triangle">
            <a:avLst>
              <a:gd name="adj" fmla="val 47141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трелка вправо 7"/>
          <p:cNvSpPr/>
          <p:nvPr/>
        </p:nvSpPr>
        <p:spPr>
          <a:xfrm rot="10800000">
            <a:off x="2627784" y="5013176"/>
            <a:ext cx="1055216" cy="602812"/>
          </a:xfrm>
          <a:prstGeom prst="right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Равнобедренный треугольник 8"/>
          <p:cNvSpPr/>
          <p:nvPr/>
        </p:nvSpPr>
        <p:spPr>
          <a:xfrm>
            <a:off x="3295350" y="4533278"/>
            <a:ext cx="2678132" cy="1949100"/>
          </a:xfrm>
          <a:prstGeom prst="triangle">
            <a:avLst>
              <a:gd name="adj" fmla="val 47141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4689884" y="3533983"/>
            <a:ext cx="427496" cy="40239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1039435" y="3591392"/>
            <a:ext cx="427496" cy="40239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184443" y="3034469"/>
            <a:ext cx="427496" cy="40239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5590102" y="3892868"/>
            <a:ext cx="427496" cy="40239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" name="Прямая со стрелкой 14"/>
          <p:cNvCxnSpPr>
            <a:stCxn id="12" idx="5"/>
            <a:endCxn id="11" idx="1"/>
          </p:cNvCxnSpPr>
          <p:nvPr/>
        </p:nvCxnSpPr>
        <p:spPr>
          <a:xfrm>
            <a:off x="549334" y="3377935"/>
            <a:ext cx="552706" cy="2723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>
            <a:stCxn id="10" idx="6"/>
            <a:endCxn id="13" idx="1"/>
          </p:cNvCxnSpPr>
          <p:nvPr/>
        </p:nvCxnSpPr>
        <p:spPr>
          <a:xfrm>
            <a:off x="5117380" y="3735181"/>
            <a:ext cx="535327" cy="2166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Овал 16"/>
          <p:cNvSpPr/>
          <p:nvPr/>
        </p:nvSpPr>
        <p:spPr>
          <a:xfrm>
            <a:off x="4374115" y="4343384"/>
            <a:ext cx="427496" cy="40239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8" name="Скругленная соединительная линия 17"/>
          <p:cNvCxnSpPr>
            <a:stCxn id="9" idx="5"/>
            <a:endCxn id="13" idx="3"/>
          </p:cNvCxnSpPr>
          <p:nvPr/>
        </p:nvCxnSpPr>
        <p:spPr>
          <a:xfrm flipV="1">
            <a:off x="5265665" y="4236334"/>
            <a:ext cx="387042" cy="1271494"/>
          </a:xfrm>
          <a:prstGeom prst="curvedConnector4">
            <a:avLst>
              <a:gd name="adj1" fmla="val 59063"/>
              <a:gd name="adj2" fmla="val 86006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Овал 20"/>
          <p:cNvSpPr/>
          <p:nvPr/>
        </p:nvSpPr>
        <p:spPr>
          <a:xfrm>
            <a:off x="1500746" y="4332080"/>
            <a:ext cx="427496" cy="40239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2" name="Прямая со стрелкой 21"/>
          <p:cNvCxnSpPr>
            <a:endCxn id="21" idx="1"/>
          </p:cNvCxnSpPr>
          <p:nvPr/>
        </p:nvCxnSpPr>
        <p:spPr>
          <a:xfrm>
            <a:off x="1375536" y="3926645"/>
            <a:ext cx="187815" cy="4643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Равнобедренный треугольник 24"/>
          <p:cNvSpPr/>
          <p:nvPr/>
        </p:nvSpPr>
        <p:spPr>
          <a:xfrm>
            <a:off x="6365765" y="4405671"/>
            <a:ext cx="2678132" cy="1949100"/>
          </a:xfrm>
          <a:prstGeom prst="triangle">
            <a:avLst>
              <a:gd name="adj" fmla="val 47141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/>
          <p:cNvSpPr/>
          <p:nvPr/>
        </p:nvSpPr>
        <p:spPr>
          <a:xfrm>
            <a:off x="7396865" y="4274031"/>
            <a:ext cx="427496" cy="40239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/>
          <p:cNvSpPr/>
          <p:nvPr/>
        </p:nvSpPr>
        <p:spPr>
          <a:xfrm>
            <a:off x="8297083" y="4632916"/>
            <a:ext cx="427496" cy="40239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Прямая со стрелкой 27"/>
          <p:cNvCxnSpPr>
            <a:stCxn id="26" idx="6"/>
            <a:endCxn id="27" idx="1"/>
          </p:cNvCxnSpPr>
          <p:nvPr/>
        </p:nvCxnSpPr>
        <p:spPr>
          <a:xfrm>
            <a:off x="7824361" y="4475229"/>
            <a:ext cx="535327" cy="2166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Стрелка вправо 28"/>
          <p:cNvSpPr/>
          <p:nvPr/>
        </p:nvSpPr>
        <p:spPr>
          <a:xfrm rot="10800000">
            <a:off x="5590102" y="5013176"/>
            <a:ext cx="1055216" cy="602812"/>
          </a:xfrm>
          <a:prstGeom prst="right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632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Times New Roman"/>
                <a:cs typeface="Times New Roman"/>
              </a:rPr>
              <a:t>В заключении</a:t>
            </a:r>
            <a:endParaRPr lang="ru-RU" dirty="0">
              <a:latin typeface="Times New Roman"/>
              <a:cs typeface="Times New Roman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ru-RU" sz="2000" dirty="0" smtClean="0">
                <a:latin typeface="Times New Roman"/>
                <a:cs typeface="Times New Roman"/>
              </a:rPr>
              <a:t>Отмеченные свойства дерева процессов с одной стороны, порождают практические трудности в практическом решении задачи восстановления цепочек системных вызовов: комбинаторный взрыв при добавлении новых типов вызовов, более слабая, но большая нелинейность роста количества деревьев при добавлении новых вершин </a:t>
            </a:r>
          </a:p>
          <a:p>
            <a:pPr algn="just"/>
            <a:r>
              <a:rPr lang="ru-RU" sz="2000" dirty="0" err="1" smtClean="0">
                <a:latin typeface="Times New Roman"/>
                <a:cs typeface="Times New Roman"/>
              </a:rPr>
              <a:t>C</a:t>
            </a:r>
            <a:r>
              <a:rPr lang="ru-RU" sz="2000" dirty="0" smtClean="0">
                <a:latin typeface="Times New Roman"/>
                <a:cs typeface="Times New Roman"/>
              </a:rPr>
              <a:t> другой стороны, полученная симметрическая группа идентификаторов позволяет эффективно анализировать эквивалентные деревья процессов, например, нормализацией идентификаторов, введением хеш-функций и др.</a:t>
            </a:r>
          </a:p>
          <a:p>
            <a:pPr algn="just"/>
            <a:r>
              <a:rPr lang="ru-RU" sz="2000" dirty="0">
                <a:latin typeface="Times New Roman"/>
                <a:cs typeface="Times New Roman"/>
              </a:rPr>
              <a:t>О</a:t>
            </a:r>
            <a:r>
              <a:rPr lang="ru-RU" sz="2000" dirty="0" smtClean="0">
                <a:latin typeface="Times New Roman"/>
                <a:cs typeface="Times New Roman"/>
              </a:rPr>
              <a:t>граничения на вид проверок атрибутов, а также большое число их наследований позволяют полиномиальные алгоритмы разбора таких деревьев:           .</a:t>
            </a:r>
          </a:p>
          <a:p>
            <a:pPr algn="just"/>
            <a:r>
              <a:rPr lang="ru-RU" sz="2000" dirty="0" smtClean="0">
                <a:latin typeface="Times New Roman"/>
                <a:cs typeface="Times New Roman"/>
              </a:rPr>
              <a:t>Локализация атрибутов и относительно небольшое их число приводят к практически меньшему числу проверок, нежели в теоретической оценке.</a:t>
            </a:r>
          </a:p>
          <a:p>
            <a:pPr algn="just"/>
            <a:endParaRPr lang="ru-RU" sz="2000" dirty="0" smtClean="0">
              <a:latin typeface="Times New Roman"/>
              <a:cs typeface="Times New Roman"/>
            </a:endParaRPr>
          </a:p>
          <a:p>
            <a:pPr algn="just"/>
            <a:endParaRPr lang="ru-RU" sz="2000" dirty="0">
              <a:latin typeface="Times New Roman"/>
              <a:cs typeface="Times New Roman"/>
            </a:endParaRPr>
          </a:p>
        </p:txBody>
      </p:sp>
      <p:pic>
        <p:nvPicPr>
          <p:cNvPr id="4" name="Изображение 3" descr="Снимок экрана 2018-05-28 в 23.37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370" y="4888254"/>
            <a:ext cx="619137" cy="40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42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Текущие результаты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10200"/>
          </a:xfrm>
        </p:spPr>
        <p:txBody>
          <a:bodyPr/>
          <a:lstStyle/>
          <a:p>
            <a:r>
              <a:rPr lang="ru-RU" dirty="0" smtClean="0"/>
              <a:t>Существует ряд исследовательских и промышленных решений, решающих задачу эвристически (CRIU, DMTCP, BLCR)</a:t>
            </a:r>
          </a:p>
          <a:p>
            <a:r>
              <a:rPr lang="ru-RU" dirty="0" smtClean="0"/>
              <a:t>Разработаны методы реконструкции на атрибутных грамматиках: </a:t>
            </a:r>
          </a:p>
          <a:p>
            <a:endParaRPr lang="ru-RU" dirty="0" smtClean="0"/>
          </a:p>
          <a:p>
            <a:endParaRPr lang="ru-RU" dirty="0"/>
          </a:p>
          <a:p>
            <a:r>
              <a:rPr lang="ru-RU" dirty="0"/>
              <a:t> </a:t>
            </a:r>
            <a:r>
              <a:rPr lang="ru-RU" dirty="0" smtClean="0"/>
              <a:t>Используются данные, снятые с реальных систем. </a:t>
            </a:r>
            <a:r>
              <a:rPr lang="ru-RU" dirty="0" smtClean="0"/>
              <a:t>Вопрос валидации произвольных деревьев не рассматривался.  </a:t>
            </a:r>
            <a:endParaRPr lang="ru-RU" dirty="0"/>
          </a:p>
        </p:txBody>
      </p:sp>
      <p:pic>
        <p:nvPicPr>
          <p:cNvPr id="4" name="Изображение 3" descr="Снимок экрана 2019-05-14 в 13.18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3828712"/>
            <a:ext cx="8686800" cy="1079425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2751288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Текущая цель: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219200"/>
            <a:ext cx="8572500" cy="4711700"/>
          </a:xfrm>
        </p:spPr>
        <p:txBody>
          <a:bodyPr/>
          <a:lstStyle/>
          <a:p>
            <a:r>
              <a:rPr lang="ru-RU" dirty="0" smtClean="0"/>
              <a:t>Проанализировать промежуточные представления как частично-упорядоченные множества состояний процессов Linux</a:t>
            </a:r>
          </a:p>
          <a:p>
            <a:r>
              <a:rPr lang="ru-RU" dirty="0" smtClean="0"/>
              <a:t>Разработать критерий соответствия для произвольного дерева дереву процессов</a:t>
            </a:r>
          </a:p>
          <a:p>
            <a:pPr lvl="1"/>
            <a:r>
              <a:rPr lang="ru-RU" sz="2000" dirty="0" smtClean="0"/>
              <a:t>Критерий упростит генерацию синтетических тестов, так как число различных деревьев процессов очень велико для перебора, даже с учётом индексного автоморфизма [Ефанов,Емельянов,2017]</a:t>
            </a:r>
            <a:r>
              <a:rPr lang="ru-RU" dirty="0" smtClean="0"/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7187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ru-RU" dirty="0" smtClean="0">
                <a:latin typeface="Times New Roman"/>
                <a:cs typeface="Times New Roman"/>
              </a:rPr>
              <a:t>Оценки числа деревьев</a:t>
            </a:r>
            <a:endParaRPr lang="ru-RU" dirty="0">
              <a:latin typeface="Times New Roman"/>
              <a:cs typeface="Times New Roman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235123"/>
            <a:ext cx="8229600" cy="4525963"/>
          </a:xfrm>
        </p:spPr>
        <p:txBody>
          <a:bodyPr>
            <a:normAutofit/>
          </a:bodyPr>
          <a:lstStyle/>
          <a:p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Вызов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f</a:t>
            </a:r>
            <a:r>
              <a:rPr lang="ru-RU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ork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(): порождение потомка</a:t>
            </a:r>
          </a:p>
          <a:p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В 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строчной записи дерева (</a:t>
            </a:r>
            <a:r>
              <a:rPr lang="ru-RU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p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 </a:t>
            </a:r>
            <a:r>
              <a:rPr lang="ru-RU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s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 [</a:t>
            </a:r>
            <a:r>
              <a:rPr lang="ru-RU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children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]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) 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[2]: (* * [*]) 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  <a:sym typeface="Wingdings"/>
              </a:rPr>
              <a:t>(* * [* /2 , /3])</a:t>
            </a:r>
            <a:endParaRPr lang="ru-RU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/>
              <a:cs typeface="Times New Roman"/>
            </a:endParaRPr>
          </a:p>
          <a:p>
            <a:endParaRPr lang="ru-RU" sz="2800" dirty="0">
              <a:latin typeface="Times New Roman"/>
              <a:cs typeface="Times New Roman"/>
            </a:endParaRPr>
          </a:p>
          <a:p>
            <a:endParaRPr lang="ru-RU" sz="2800" dirty="0" smtClean="0"/>
          </a:p>
          <a:p>
            <a:endParaRPr lang="ru-RU" sz="2800" dirty="0"/>
          </a:p>
          <a:p>
            <a:endParaRPr lang="ru-RU" sz="2800" dirty="0" smtClean="0"/>
          </a:p>
          <a:p>
            <a:endParaRPr lang="ru-RU" sz="2800" dirty="0" smtClean="0"/>
          </a:p>
          <a:p>
            <a:pPr marL="0" indent="0">
              <a:buNone/>
            </a:pPr>
            <a:endParaRPr lang="ru-RU" sz="2800" dirty="0"/>
          </a:p>
        </p:txBody>
      </p:sp>
      <p:pic>
        <p:nvPicPr>
          <p:cNvPr id="4" name="Изображение 3" descr="Снимок экрана 2018-05-25 в 23.20.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22" y="4418620"/>
            <a:ext cx="8013312" cy="1808076"/>
          </a:xfrm>
          <a:prstGeom prst="rect">
            <a:avLst/>
          </a:prstGeom>
        </p:spPr>
      </p:pic>
      <p:pic>
        <p:nvPicPr>
          <p:cNvPr id="10" name="Изображение 9" descr="Снимок экрана 2018-05-26 в 15.38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22" y="2376502"/>
            <a:ext cx="8058946" cy="1770362"/>
          </a:xfrm>
          <a:prstGeom prst="rect">
            <a:avLst/>
          </a:prstGeom>
          <a:ln>
            <a:solidFill>
              <a:srgbClr val="9BBB59"/>
            </a:solidFill>
          </a:ln>
        </p:spPr>
      </p:pic>
      <p:sp>
        <p:nvSpPr>
          <p:cNvPr id="5" name="Прямоугольник 4"/>
          <p:cNvSpPr/>
          <p:nvPr/>
        </p:nvSpPr>
        <p:spPr>
          <a:xfrm>
            <a:off x="4093882" y="5961529"/>
            <a:ext cx="4444051" cy="26516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3524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Промежуточные представления</a:t>
            </a:r>
            <a:endParaRPr lang="ru-RU" dirty="0"/>
          </a:p>
        </p:txBody>
      </p:sp>
      <p:pic>
        <p:nvPicPr>
          <p:cNvPr id="4" name="Содержимое 3" descr="Снимок экрана 2019-05-12 в 19.26.35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774" b="-30461"/>
          <a:stretch/>
        </p:blipFill>
        <p:spPr>
          <a:xfrm>
            <a:off x="127000" y="1214438"/>
            <a:ext cx="8902700" cy="4896142"/>
          </a:xfrm>
        </p:spPr>
      </p:pic>
      <p:pic>
        <p:nvPicPr>
          <p:cNvPr id="5" name="Изображение 4" descr="Снимок экрана 2019-05-12 в 19.32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1933576"/>
            <a:ext cx="1473200" cy="482600"/>
          </a:xfrm>
          <a:prstGeom prst="rect">
            <a:avLst/>
          </a:prstGeom>
        </p:spPr>
      </p:pic>
      <p:sp>
        <p:nvSpPr>
          <p:cNvPr id="9" name="Стрелка вправо 8"/>
          <p:cNvSpPr/>
          <p:nvPr/>
        </p:nvSpPr>
        <p:spPr>
          <a:xfrm>
            <a:off x="1816100" y="2032004"/>
            <a:ext cx="819325" cy="174624"/>
          </a:xfrm>
          <a:prstGeom prst="rightArrow">
            <a:avLst/>
          </a:prstGeom>
          <a:solidFill>
            <a:schemeClr val="bg1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лилиния 2"/>
          <p:cNvSpPr/>
          <p:nvPr/>
        </p:nvSpPr>
        <p:spPr>
          <a:xfrm>
            <a:off x="2635425" y="1774826"/>
            <a:ext cx="1173693" cy="1618592"/>
          </a:xfrm>
          <a:custGeom>
            <a:avLst/>
            <a:gdLst>
              <a:gd name="connsiteX0" fmla="*/ 272875 w 1173693"/>
              <a:gd name="connsiteY0" fmla="*/ 53974 h 1618592"/>
              <a:gd name="connsiteX1" fmla="*/ 603075 w 1173693"/>
              <a:gd name="connsiteY1" fmla="*/ 15874 h 1618592"/>
              <a:gd name="connsiteX2" fmla="*/ 844375 w 1173693"/>
              <a:gd name="connsiteY2" fmla="*/ 104774 h 1618592"/>
              <a:gd name="connsiteX3" fmla="*/ 1161875 w 1173693"/>
              <a:gd name="connsiteY3" fmla="*/ 663574 h 1618592"/>
              <a:gd name="connsiteX4" fmla="*/ 1111075 w 1173693"/>
              <a:gd name="connsiteY4" fmla="*/ 1057274 h 1618592"/>
              <a:gd name="connsiteX5" fmla="*/ 1161875 w 1173693"/>
              <a:gd name="connsiteY5" fmla="*/ 1412874 h 1618592"/>
              <a:gd name="connsiteX6" fmla="*/ 1034875 w 1173693"/>
              <a:gd name="connsiteY6" fmla="*/ 1603374 h 1618592"/>
              <a:gd name="connsiteX7" fmla="*/ 780875 w 1173693"/>
              <a:gd name="connsiteY7" fmla="*/ 1577974 h 1618592"/>
              <a:gd name="connsiteX8" fmla="*/ 615775 w 1173693"/>
              <a:gd name="connsiteY8" fmla="*/ 1349374 h 1618592"/>
              <a:gd name="connsiteX9" fmla="*/ 310975 w 1173693"/>
              <a:gd name="connsiteY9" fmla="*/ 1069974 h 1618592"/>
              <a:gd name="connsiteX10" fmla="*/ 18875 w 1173693"/>
              <a:gd name="connsiteY10" fmla="*/ 930274 h 1618592"/>
              <a:gd name="connsiteX11" fmla="*/ 56975 w 1173693"/>
              <a:gd name="connsiteY11" fmla="*/ 523874 h 1618592"/>
              <a:gd name="connsiteX12" fmla="*/ 272875 w 1173693"/>
              <a:gd name="connsiteY12" fmla="*/ 53974 h 1618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3693" h="1618592">
                <a:moveTo>
                  <a:pt x="272875" y="53974"/>
                </a:moveTo>
                <a:cubicBezTo>
                  <a:pt x="363891" y="-30692"/>
                  <a:pt x="507825" y="7407"/>
                  <a:pt x="603075" y="15874"/>
                </a:cubicBezTo>
                <a:cubicBezTo>
                  <a:pt x="698325" y="24341"/>
                  <a:pt x="751242" y="-3176"/>
                  <a:pt x="844375" y="104774"/>
                </a:cubicBezTo>
                <a:cubicBezTo>
                  <a:pt x="937508" y="212724"/>
                  <a:pt x="1117425" y="504824"/>
                  <a:pt x="1161875" y="663574"/>
                </a:cubicBezTo>
                <a:cubicBezTo>
                  <a:pt x="1206325" y="822324"/>
                  <a:pt x="1111075" y="932391"/>
                  <a:pt x="1111075" y="1057274"/>
                </a:cubicBezTo>
                <a:cubicBezTo>
                  <a:pt x="1111075" y="1182157"/>
                  <a:pt x="1174575" y="1321857"/>
                  <a:pt x="1161875" y="1412874"/>
                </a:cubicBezTo>
                <a:cubicBezTo>
                  <a:pt x="1149175" y="1503891"/>
                  <a:pt x="1098375" y="1575857"/>
                  <a:pt x="1034875" y="1603374"/>
                </a:cubicBezTo>
                <a:cubicBezTo>
                  <a:pt x="971375" y="1630891"/>
                  <a:pt x="850725" y="1620307"/>
                  <a:pt x="780875" y="1577974"/>
                </a:cubicBezTo>
                <a:cubicBezTo>
                  <a:pt x="711025" y="1535641"/>
                  <a:pt x="694092" y="1434041"/>
                  <a:pt x="615775" y="1349374"/>
                </a:cubicBezTo>
                <a:cubicBezTo>
                  <a:pt x="537458" y="1264707"/>
                  <a:pt x="410458" y="1139824"/>
                  <a:pt x="310975" y="1069974"/>
                </a:cubicBezTo>
                <a:cubicBezTo>
                  <a:pt x="211492" y="1000124"/>
                  <a:pt x="61208" y="1021291"/>
                  <a:pt x="18875" y="930274"/>
                </a:cubicBezTo>
                <a:cubicBezTo>
                  <a:pt x="-23458" y="839257"/>
                  <a:pt x="12525" y="672041"/>
                  <a:pt x="56975" y="523874"/>
                </a:cubicBezTo>
                <a:cubicBezTo>
                  <a:pt x="101425" y="375707"/>
                  <a:pt x="181859" y="138640"/>
                  <a:pt x="272875" y="53974"/>
                </a:cubicBezTo>
                <a:close/>
              </a:path>
            </a:pathLst>
          </a:cu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2635425" y="2293940"/>
            <a:ext cx="412575" cy="220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" name="Прямая со стрелкой 7"/>
          <p:cNvCxnSpPr/>
          <p:nvPr/>
        </p:nvCxnSpPr>
        <p:spPr>
          <a:xfrm flipV="1">
            <a:off x="2057400" y="2514600"/>
            <a:ext cx="578025" cy="3937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 9"/>
          <p:cNvSpPr/>
          <p:nvPr/>
        </p:nvSpPr>
        <p:spPr>
          <a:xfrm>
            <a:off x="1029544" y="2908300"/>
            <a:ext cx="1345356" cy="1104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1057275" y="3187700"/>
            <a:ext cx="131762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>
            <a:stCxn id="10" idx="0"/>
            <a:endCxn id="10" idx="2"/>
          </p:cNvCxnSpPr>
          <p:nvPr/>
        </p:nvCxnSpPr>
        <p:spPr>
          <a:xfrm>
            <a:off x="1702222" y="2908300"/>
            <a:ext cx="0" cy="11049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57275" y="2806700"/>
            <a:ext cx="1578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</a:t>
            </a:r>
            <a:r>
              <a:rPr lang="ru-RU" dirty="0" err="1" smtClean="0"/>
              <a:t>ey</a:t>
            </a:r>
            <a:r>
              <a:rPr lang="ru-RU" dirty="0" smtClean="0"/>
              <a:t>	    </a:t>
            </a:r>
            <a:r>
              <a:rPr lang="ru-RU" dirty="0" err="1" smtClean="0"/>
              <a:t>value</a:t>
            </a:r>
            <a:endParaRPr lang="ru-RU" dirty="0"/>
          </a:p>
        </p:txBody>
      </p:sp>
      <p:sp>
        <p:nvSpPr>
          <p:cNvPr id="37" name="TextBox 36"/>
          <p:cNvSpPr txBox="1"/>
          <p:nvPr/>
        </p:nvSpPr>
        <p:spPr>
          <a:xfrm>
            <a:off x="863600" y="3187700"/>
            <a:ext cx="15113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    </a:t>
            </a:r>
            <a:r>
              <a:rPr lang="ru-RU" sz="1700" dirty="0" err="1" smtClean="0"/>
              <a:t>pid</a:t>
            </a:r>
            <a:r>
              <a:rPr lang="ru-RU" sz="1700" dirty="0" smtClean="0"/>
              <a:t>          9</a:t>
            </a:r>
          </a:p>
          <a:p>
            <a:r>
              <a:rPr lang="ru-RU" sz="1700" dirty="0"/>
              <a:t> </a:t>
            </a:r>
            <a:r>
              <a:rPr lang="ru-RU" sz="1700" dirty="0" smtClean="0"/>
              <a:t>   </a:t>
            </a:r>
            <a:r>
              <a:rPr lang="ru-RU" sz="1700" dirty="0" err="1" smtClean="0"/>
              <a:t>pgid</a:t>
            </a:r>
            <a:r>
              <a:rPr lang="ru-RU" sz="1700" dirty="0" smtClean="0"/>
              <a:t>        9</a:t>
            </a:r>
          </a:p>
          <a:p>
            <a:r>
              <a:rPr lang="ru-RU" sz="1700" dirty="0"/>
              <a:t> </a:t>
            </a:r>
            <a:r>
              <a:rPr lang="ru-RU" sz="1700" dirty="0" smtClean="0"/>
              <a:t>   </a:t>
            </a:r>
            <a:r>
              <a:rPr lang="ru-RU" sz="1700" dirty="0" err="1" smtClean="0"/>
              <a:t>sid</a:t>
            </a:r>
            <a:r>
              <a:rPr lang="ru-RU" sz="1700" dirty="0" smtClean="0"/>
              <a:t>           1</a:t>
            </a:r>
            <a:endParaRPr lang="ru-RU" sz="1700" dirty="0"/>
          </a:p>
        </p:txBody>
      </p:sp>
      <p:sp>
        <p:nvSpPr>
          <p:cNvPr id="39" name="Прямоугольник 38"/>
          <p:cNvSpPr/>
          <p:nvPr/>
        </p:nvSpPr>
        <p:spPr>
          <a:xfrm>
            <a:off x="3726743" y="2819400"/>
            <a:ext cx="412575" cy="220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3669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Промежуточные представления</a:t>
            </a:r>
            <a:endParaRPr lang="ru-RU" dirty="0"/>
          </a:p>
        </p:txBody>
      </p:sp>
      <p:pic>
        <p:nvPicPr>
          <p:cNvPr id="4" name="Содержимое 3" descr="Снимок экрана 2019-05-12 в 19.26.35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774" b="-30461"/>
          <a:stretch/>
        </p:blipFill>
        <p:spPr>
          <a:xfrm>
            <a:off x="127000" y="1214438"/>
            <a:ext cx="8902700" cy="4896142"/>
          </a:xfrm>
        </p:spPr>
      </p:pic>
      <p:pic>
        <p:nvPicPr>
          <p:cNvPr id="7" name="Изображение 6" descr="Снимок экрана 2019-05-12 в 19.32.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21000"/>
            <a:ext cx="2019300" cy="501650"/>
          </a:xfrm>
          <a:prstGeom prst="rect">
            <a:avLst/>
          </a:prstGeom>
        </p:spPr>
      </p:pic>
      <p:pic>
        <p:nvPicPr>
          <p:cNvPr id="8" name="Изображение 7" descr="Снимок экрана 2019-05-12 в 19.32.4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3290888"/>
            <a:ext cx="1638300" cy="533400"/>
          </a:xfrm>
          <a:prstGeom prst="rect">
            <a:avLst/>
          </a:prstGeom>
        </p:spPr>
      </p:pic>
      <p:sp>
        <p:nvSpPr>
          <p:cNvPr id="10" name="Стрелка вправо 9"/>
          <p:cNvSpPr/>
          <p:nvPr/>
        </p:nvSpPr>
        <p:spPr>
          <a:xfrm>
            <a:off x="2222500" y="3370262"/>
            <a:ext cx="1447800" cy="174624"/>
          </a:xfrm>
          <a:prstGeom prst="rightArrow">
            <a:avLst/>
          </a:prstGeom>
          <a:solidFill>
            <a:schemeClr val="bg1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лилиния 2"/>
          <p:cNvSpPr/>
          <p:nvPr/>
        </p:nvSpPr>
        <p:spPr>
          <a:xfrm>
            <a:off x="3809286" y="1738436"/>
            <a:ext cx="1229895" cy="2094587"/>
          </a:xfrm>
          <a:custGeom>
            <a:avLst/>
            <a:gdLst>
              <a:gd name="connsiteX0" fmla="*/ 280114 w 1229895"/>
              <a:gd name="connsiteY0" fmla="*/ 52264 h 2094587"/>
              <a:gd name="connsiteX1" fmla="*/ 584914 w 1229895"/>
              <a:gd name="connsiteY1" fmla="*/ 26864 h 2094587"/>
              <a:gd name="connsiteX2" fmla="*/ 877014 w 1229895"/>
              <a:gd name="connsiteY2" fmla="*/ 382464 h 2094587"/>
              <a:gd name="connsiteX3" fmla="*/ 965914 w 1229895"/>
              <a:gd name="connsiteY3" fmla="*/ 674564 h 2094587"/>
              <a:gd name="connsiteX4" fmla="*/ 1042114 w 1229895"/>
              <a:gd name="connsiteY4" fmla="*/ 763464 h 2094587"/>
              <a:gd name="connsiteX5" fmla="*/ 1080214 w 1229895"/>
              <a:gd name="connsiteY5" fmla="*/ 1055564 h 2094587"/>
              <a:gd name="connsiteX6" fmla="*/ 1219914 w 1229895"/>
              <a:gd name="connsiteY6" fmla="*/ 1347664 h 2094587"/>
              <a:gd name="connsiteX7" fmla="*/ 1169114 w 1229895"/>
              <a:gd name="connsiteY7" fmla="*/ 1639764 h 2094587"/>
              <a:gd name="connsiteX8" fmla="*/ 775414 w 1229895"/>
              <a:gd name="connsiteY8" fmla="*/ 2046164 h 2094587"/>
              <a:gd name="connsiteX9" fmla="*/ 483314 w 1229895"/>
              <a:gd name="connsiteY9" fmla="*/ 2071564 h 2094587"/>
              <a:gd name="connsiteX10" fmla="*/ 229314 w 1229895"/>
              <a:gd name="connsiteY10" fmla="*/ 1906464 h 2094587"/>
              <a:gd name="connsiteX11" fmla="*/ 64214 w 1229895"/>
              <a:gd name="connsiteY11" fmla="*/ 1334964 h 2094587"/>
              <a:gd name="connsiteX12" fmla="*/ 165814 w 1229895"/>
              <a:gd name="connsiteY12" fmla="*/ 1068264 h 2094587"/>
              <a:gd name="connsiteX13" fmla="*/ 38814 w 1229895"/>
              <a:gd name="connsiteY13" fmla="*/ 776164 h 2094587"/>
              <a:gd name="connsiteX14" fmla="*/ 714 w 1229895"/>
              <a:gd name="connsiteY14" fmla="*/ 649164 h 2094587"/>
              <a:gd name="connsiteX15" fmla="*/ 64214 w 1229895"/>
              <a:gd name="connsiteY15" fmla="*/ 268164 h 2094587"/>
              <a:gd name="connsiteX16" fmla="*/ 280114 w 1229895"/>
              <a:gd name="connsiteY16" fmla="*/ 52264 h 2094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29895" h="2094587">
                <a:moveTo>
                  <a:pt x="280114" y="52264"/>
                </a:moveTo>
                <a:cubicBezTo>
                  <a:pt x="366897" y="12047"/>
                  <a:pt x="485431" y="-28169"/>
                  <a:pt x="584914" y="26864"/>
                </a:cubicBezTo>
                <a:cubicBezTo>
                  <a:pt x="684397" y="81897"/>
                  <a:pt x="813514" y="274514"/>
                  <a:pt x="877014" y="382464"/>
                </a:cubicBezTo>
                <a:cubicBezTo>
                  <a:pt x="940514" y="490414"/>
                  <a:pt x="938397" y="611064"/>
                  <a:pt x="965914" y="674564"/>
                </a:cubicBezTo>
                <a:cubicBezTo>
                  <a:pt x="993431" y="738064"/>
                  <a:pt x="1023064" y="699964"/>
                  <a:pt x="1042114" y="763464"/>
                </a:cubicBezTo>
                <a:cubicBezTo>
                  <a:pt x="1061164" y="826964"/>
                  <a:pt x="1050581" y="958197"/>
                  <a:pt x="1080214" y="1055564"/>
                </a:cubicBezTo>
                <a:cubicBezTo>
                  <a:pt x="1109847" y="1152931"/>
                  <a:pt x="1205097" y="1250297"/>
                  <a:pt x="1219914" y="1347664"/>
                </a:cubicBezTo>
                <a:cubicBezTo>
                  <a:pt x="1234731" y="1445031"/>
                  <a:pt x="1243197" y="1523347"/>
                  <a:pt x="1169114" y="1639764"/>
                </a:cubicBezTo>
                <a:cubicBezTo>
                  <a:pt x="1095031" y="1756181"/>
                  <a:pt x="889714" y="1974197"/>
                  <a:pt x="775414" y="2046164"/>
                </a:cubicBezTo>
                <a:cubicBezTo>
                  <a:pt x="661114" y="2118131"/>
                  <a:pt x="574331" y="2094847"/>
                  <a:pt x="483314" y="2071564"/>
                </a:cubicBezTo>
                <a:cubicBezTo>
                  <a:pt x="392297" y="2048281"/>
                  <a:pt x="299164" y="2029231"/>
                  <a:pt x="229314" y="1906464"/>
                </a:cubicBezTo>
                <a:cubicBezTo>
                  <a:pt x="159464" y="1783697"/>
                  <a:pt x="74797" y="1474664"/>
                  <a:pt x="64214" y="1334964"/>
                </a:cubicBezTo>
                <a:cubicBezTo>
                  <a:pt x="53631" y="1195264"/>
                  <a:pt x="170047" y="1161397"/>
                  <a:pt x="165814" y="1068264"/>
                </a:cubicBezTo>
                <a:cubicBezTo>
                  <a:pt x="161581" y="975131"/>
                  <a:pt x="66331" y="846014"/>
                  <a:pt x="38814" y="776164"/>
                </a:cubicBezTo>
                <a:cubicBezTo>
                  <a:pt x="11297" y="706314"/>
                  <a:pt x="-3519" y="733831"/>
                  <a:pt x="714" y="649164"/>
                </a:cubicBezTo>
                <a:cubicBezTo>
                  <a:pt x="4947" y="564497"/>
                  <a:pt x="15531" y="369764"/>
                  <a:pt x="64214" y="268164"/>
                </a:cubicBezTo>
                <a:cubicBezTo>
                  <a:pt x="112897" y="166564"/>
                  <a:pt x="193331" y="92481"/>
                  <a:pt x="280114" y="52264"/>
                </a:cubicBezTo>
                <a:close/>
              </a:path>
            </a:pathLst>
          </a:custGeom>
          <a:noFill/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2635425" y="2293940"/>
            <a:ext cx="412575" cy="220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3720386" y="2810670"/>
            <a:ext cx="412575" cy="220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4654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7600</TotalTime>
  <Words>1102</Words>
  <Application>Microsoft Macintosh PowerPoint</Application>
  <PresentationFormat>Экран (4:3)</PresentationFormat>
  <Paragraphs>255</Paragraphs>
  <Slides>49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49</vt:i4>
      </vt:variant>
    </vt:vector>
  </HeadingPairs>
  <TitlesOfParts>
    <vt:vector size="50" baseType="lpstr">
      <vt:lpstr>Тема Office</vt:lpstr>
      <vt:lpstr>О полурешетке состояний процессов Linux</vt:lpstr>
      <vt:lpstr>Сохранение/восстановление состояния среды исполнения</vt:lpstr>
      <vt:lpstr>Процесс в ОС:</vt:lpstr>
      <vt:lpstr>Дерево процессов Linux</vt:lpstr>
      <vt:lpstr>Текущие результаты</vt:lpstr>
      <vt:lpstr>Текущая цель:</vt:lpstr>
      <vt:lpstr>Оценки числа деревьев</vt:lpstr>
      <vt:lpstr>Промежуточные представления</vt:lpstr>
      <vt:lpstr>Промежуточные представления</vt:lpstr>
      <vt:lpstr>Промежуточные представления</vt:lpstr>
      <vt:lpstr>Анализ зависимостей</vt:lpstr>
      <vt:lpstr>Анализ зависимостей</vt:lpstr>
      <vt:lpstr>Анализ зависимостей</vt:lpstr>
      <vt:lpstr>Анализ зависимостей</vt:lpstr>
      <vt:lpstr>Верхняя полурешетка зависимостей</vt:lpstr>
      <vt:lpstr>Верхняя полурешетка зависимостей</vt:lpstr>
      <vt:lpstr>Некоторые важные следствия</vt:lpstr>
      <vt:lpstr>Некоторые важные следствия</vt:lpstr>
      <vt:lpstr>Некоторые следствия: необходимость</vt:lpstr>
      <vt:lpstr>Предложение (достаточность)</vt:lpstr>
      <vt:lpstr>Свойства реконструктора</vt:lpstr>
      <vt:lpstr>Свойства реконструктора</vt:lpstr>
      <vt:lpstr>Свойства реконструктора</vt:lpstr>
      <vt:lpstr>Свойства реконструктора</vt:lpstr>
      <vt:lpstr>Свойства реконструктора</vt:lpstr>
      <vt:lpstr>Свойства реконструктора</vt:lpstr>
      <vt:lpstr>Свойства реконструктора</vt:lpstr>
      <vt:lpstr>Свойства реконструктора</vt:lpstr>
      <vt:lpstr>Свойства реконструктора</vt:lpstr>
      <vt:lpstr>Типы передачи атрибутов</vt:lpstr>
      <vt:lpstr>В результате</vt:lpstr>
      <vt:lpstr>Открытые вопросы</vt:lpstr>
      <vt:lpstr>Выводы</vt:lpstr>
      <vt:lpstr>Презентация PowerPoint</vt:lpstr>
      <vt:lpstr>Презентация PowerPoint</vt:lpstr>
      <vt:lpstr>Цель анализа дерева процессов</vt:lpstr>
      <vt:lpstr>Оценки числа деревьев</vt:lpstr>
      <vt:lpstr>Оценки числа деревьев</vt:lpstr>
      <vt:lpstr>Оценки числа деревьев</vt:lpstr>
      <vt:lpstr>Оценки числа деревьев</vt:lpstr>
      <vt:lpstr>Оценки числа деревьев</vt:lpstr>
      <vt:lpstr>Оценки числа деревьев</vt:lpstr>
      <vt:lpstr>Подход: языки и грамматики</vt:lpstr>
      <vt:lpstr>Грамматика деревьев процессов</vt:lpstr>
      <vt:lpstr>Контекст: проверки атрибутов</vt:lpstr>
      <vt:lpstr>Сегментация дерева процессов</vt:lpstr>
      <vt:lpstr>Укорачивание</vt:lpstr>
      <vt:lpstr>Эвристический подход</vt:lpstr>
      <vt:lpstr>В заключении</vt:lpstr>
    </vt:vector>
  </TitlesOfParts>
  <Company>mipt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Комбинаторные и групповые свойства деревьев процессов Linux</dc:title>
  <dc:creator>efan efan</dc:creator>
  <cp:lastModifiedBy>efan efan</cp:lastModifiedBy>
  <cp:revision>402</cp:revision>
  <dcterms:created xsi:type="dcterms:W3CDTF">2018-05-25T19:33:06Z</dcterms:created>
  <dcterms:modified xsi:type="dcterms:W3CDTF">2019-05-14T11:21:06Z</dcterms:modified>
</cp:coreProperties>
</file>